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300" r:id="rId3"/>
    <p:sldId id="270" r:id="rId4"/>
    <p:sldId id="271" r:id="rId5"/>
    <p:sldId id="272" r:id="rId6"/>
    <p:sldId id="273" r:id="rId7"/>
    <p:sldId id="274" r:id="rId8"/>
    <p:sldId id="278" r:id="rId9"/>
    <p:sldId id="275" r:id="rId10"/>
    <p:sldId id="276" r:id="rId11"/>
    <p:sldId id="279" r:id="rId12"/>
    <p:sldId id="280" r:id="rId13"/>
    <p:sldId id="291" r:id="rId14"/>
    <p:sldId id="281" r:id="rId15"/>
    <p:sldId id="282" r:id="rId16"/>
    <p:sldId id="283" r:id="rId17"/>
    <p:sldId id="289" r:id="rId18"/>
    <p:sldId id="285" r:id="rId19"/>
    <p:sldId id="290" r:id="rId20"/>
    <p:sldId id="292" r:id="rId21"/>
    <p:sldId id="277" r:id="rId22"/>
    <p:sldId id="294" r:id="rId23"/>
    <p:sldId id="295" r:id="rId24"/>
    <p:sldId id="297" r:id="rId25"/>
    <p:sldId id="298" r:id="rId26"/>
    <p:sldId id="299" r:id="rId27"/>
    <p:sldId id="293" r:id="rId28"/>
    <p:sldId id="301" r:id="rId29"/>
    <p:sldId id="304" r:id="rId30"/>
    <p:sldId id="305" r:id="rId31"/>
    <p:sldId id="306" r:id="rId32"/>
    <p:sldId id="303" r:id="rId33"/>
    <p:sldId id="302" r:id="rId34"/>
    <p:sldId id="30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00FF"/>
    <a:srgbClr val="006600"/>
    <a:srgbClr val="CCCCFF"/>
    <a:srgbClr val="FEA4A4"/>
    <a:srgbClr val="FFCCFF"/>
    <a:srgbClr val="66FFFF"/>
    <a:srgbClr val="FF3300"/>
    <a:srgbClr val="8BE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at.fs.cvut.cz/web/cv/cv1.htm" TargetMode="External"/><Relationship Id="rId2" Type="http://schemas.openxmlformats.org/officeDocument/2006/relationships/hyperlink" Target="http://iat.fs.cvut.cz/pps/cv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akpsatweb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9952" y="1943963"/>
            <a:ext cx="7862670" cy="212365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text       odstavce.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2821126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3276600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2362200"/>
            <a:ext cx="2204522" cy="36933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&lt;u&gt;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podtrženě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&lt;/u&gt;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572000"/>
            <a:ext cx="78626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Zde je text odstavce. </a:t>
            </a:r>
            <a:r>
              <a:rPr lang="cs-CZ" sz="2400" u="sng" dirty="0" smtClean="0">
                <a:latin typeface="Times New Roman" pitchFamily="18" charset="0"/>
                <a:cs typeface="Times New Roman" pitchFamily="18" charset="0"/>
              </a:rPr>
              <a:t>podtrženě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tučně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 také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kurzívou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úvod</a:t>
            </a:r>
            <a:endParaRPr lang="cs-CZ" sz="36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81463" y="1027331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Hypertext </a:t>
            </a:r>
            <a:r>
              <a:rPr lang="cs-CZ" sz="2800" b="1" dirty="0" smtClean="0"/>
              <a:t>  markup  language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3639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19813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695" y="3613213"/>
            <a:ext cx="7849774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 případ potřeby 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přidáme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19813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695" y="3613213"/>
            <a:ext cx="7849774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 případ potřeby 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přidáme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4102286"/>
            <a:ext cx="4953000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19813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695" y="3613213"/>
            <a:ext cx="7849774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 případ potřeby 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přidáme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4102286"/>
            <a:ext cx="4953000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3143" y="5216098"/>
            <a:ext cx="3468857" cy="36933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src="mouse.png"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&gt;&lt;/p&gt;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590800"/>
            <a:ext cx="72390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první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2944" y="3077021"/>
            <a:ext cx="7236656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druhý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541424"/>
            <a:ext cx="7239000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třetí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590800"/>
            <a:ext cx="72390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první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944" y="4034619"/>
            <a:ext cx="7236656" cy="50400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2944" y="3077021"/>
            <a:ext cx="7236656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druhý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541424"/>
            <a:ext cx="7239000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třetí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1" y="4080786"/>
            <a:ext cx="1676399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tučně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181600"/>
            <a:ext cx="7239000" cy="46800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reference: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/li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590800"/>
            <a:ext cx="72390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první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944" y="4034619"/>
            <a:ext cx="7236656" cy="50400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2944" y="3077021"/>
            <a:ext cx="7236656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druhý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541424"/>
            <a:ext cx="7239000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třetí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1" y="4080786"/>
            <a:ext cx="1676399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tučně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5181600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181600"/>
            <a:ext cx="7239000" cy="46800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reference: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/li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4648200"/>
            <a:ext cx="7239000" cy="46800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obrázek: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src="mouse.png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                           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590800"/>
            <a:ext cx="72390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první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944" y="4034619"/>
            <a:ext cx="7236656" cy="50400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2944" y="3077021"/>
            <a:ext cx="7236656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druhý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541424"/>
            <a:ext cx="7239000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třetí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1" y="4080786"/>
            <a:ext cx="1676399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tučně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5181600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1916" y="4648200"/>
            <a:ext cx="433988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mouse.png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width=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215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000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268000"/>
            <a:ext cx="7862671" cy="380104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ol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type=</a:t>
            </a:r>
            <a:r>
              <a:rPr lang="cs-CZ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"A" </a:t>
            </a:r>
            <a:r>
              <a:rPr lang="cs-CZ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cs-CZ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cs-CZ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"3"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17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ol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181600"/>
            <a:ext cx="7239000" cy="46800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reference: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/li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4648200"/>
            <a:ext cx="7239000" cy="46800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obrázek: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src="mouse.png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                           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590800"/>
            <a:ext cx="72390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první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944" y="4034619"/>
            <a:ext cx="7236656" cy="50400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2944" y="3077021"/>
            <a:ext cx="7236656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druhý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3541424"/>
            <a:ext cx="7239000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třetí řádek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li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1" y="4080786"/>
            <a:ext cx="1676399" cy="369332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tučně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5181600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1916" y="4648200"/>
            <a:ext cx="433988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mouse.png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width=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215</a:t>
            </a:r>
            <a:r>
              <a:rPr lang="pl-PL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198132"/>
            <a:ext cx="78626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695" y="3613213"/>
            <a:ext cx="784977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 případ potřeby 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přidáme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4102286"/>
            <a:ext cx="4953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&lt;a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href="http://iat.fs.cvut.cz/pps/"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&lt;/a&gt;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3143" y="5216098"/>
            <a:ext cx="34688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&lt;img 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src="mouse.png"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&gt;&lt;/p&gt;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9128760" cy="68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918" y="2710427"/>
            <a:ext cx="7180681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918" y="2710427"/>
            <a:ext cx="7180681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919" y="4035197"/>
            <a:ext cx="7180680" cy="120032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8919" y="5329925"/>
            <a:ext cx="7180680" cy="369332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                                                                                           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918" y="2710427"/>
            <a:ext cx="7180681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125925"/>
            <a:ext cx="1981200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alpha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919" y="4035197"/>
            <a:ext cx="7180680" cy="120032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8919" y="5329925"/>
            <a:ext cx="7180680" cy="369332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                                                                                           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918" y="2710427"/>
            <a:ext cx="7180681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125925"/>
            <a:ext cx="1981200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alpha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919" y="4035197"/>
            <a:ext cx="7180680" cy="120032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8919" y="5329925"/>
            <a:ext cx="7180680" cy="369332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                                                                                           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14" y="3125925"/>
            <a:ext cx="1998785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125925"/>
            <a:ext cx="2133600" cy="36933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gama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183237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286000"/>
            <a:ext cx="7862670" cy="38164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&lt;table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border=</a:t>
            </a: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1"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table&gt;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8918" y="2710427"/>
            <a:ext cx="7180681" cy="1200329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125925"/>
            <a:ext cx="1981200" cy="36933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alpha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919" y="4035197"/>
            <a:ext cx="7180680" cy="120032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8919" y="5329925"/>
            <a:ext cx="7180680" cy="369332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&lt;tr&gt;                                                                                           &lt;/tr&gt;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14" y="3125925"/>
            <a:ext cx="1998785" cy="369332"/>
          </a:xfrm>
          <a:prstGeom prst="rect">
            <a:avLst/>
          </a:prstGeom>
          <a:solidFill>
            <a:srgbClr val="FEA4A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125925"/>
            <a:ext cx="2133600" cy="36933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gama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4450695"/>
            <a:ext cx="1981200" cy="369332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7741" y="4471232"/>
            <a:ext cx="1998785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blue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5197" y="4471232"/>
            <a:ext cx="21336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green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5352869"/>
            <a:ext cx="1600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63814" y="5386251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0" y="5386251"/>
            <a:ext cx="16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91" y="-33998"/>
            <a:ext cx="9169791" cy="689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speciální znaky</a:t>
            </a:r>
            <a:endParaRPr lang="cs-CZ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51991"/>
              </p:ext>
            </p:extLst>
          </p:nvPr>
        </p:nvGraphicFramePr>
        <p:xfrm>
          <a:off x="1524000" y="1397000"/>
          <a:ext cx="60960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speciální znaky</a:t>
            </a:r>
            <a:endParaRPr lang="cs-CZ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96617"/>
              </p:ext>
            </p:extLst>
          </p:nvPr>
        </p:nvGraphicFramePr>
        <p:xfrm>
          <a:off x="1524000" y="1397000"/>
          <a:ext cx="60960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cs-CZ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speciální znaky</a:t>
            </a:r>
            <a:endParaRPr lang="cs-CZ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22938"/>
              </p:ext>
            </p:extLst>
          </p:nvPr>
        </p:nvGraphicFramePr>
        <p:xfrm>
          <a:off x="1524000" y="1397000"/>
          <a:ext cx="60960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</a:t>
                      </a:r>
                      <a:r>
                        <a:rPr lang="cs-CZ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ělitelná mezera</a:t>
                      </a:r>
                      <a:endParaRPr lang="cs-CZ" sz="2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nbsp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speciální znaky</a:t>
            </a:r>
            <a:endParaRPr lang="cs-CZ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96161"/>
              </p:ext>
            </p:extLst>
          </p:nvPr>
        </p:nvGraphicFramePr>
        <p:xfrm>
          <a:off x="1524000" y="1397000"/>
          <a:ext cx="60960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&amp;amp;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</a:t>
                      </a:r>
                      <a:r>
                        <a:rPr lang="cs-CZ" sz="2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ělitelná mezera</a:t>
                      </a:r>
                      <a:endParaRPr lang="cs-CZ" sz="2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nbsp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lpha;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endParaRPr lang="cs-CZ" sz="36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elta;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36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3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elta;</a:t>
                      </a:r>
                      <a:endParaRPr lang="cs-CZ" sz="36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2296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/>
              <a:t>HTML, </a:t>
            </a:r>
            <a:r>
              <a:rPr lang="en-US" sz="3600" b="1" u="sng" dirty="0" err="1" smtClean="0"/>
              <a:t>kde</a:t>
            </a:r>
            <a:r>
              <a:rPr lang="en-US" sz="3600" b="1" u="sng" dirty="0" smtClean="0"/>
              <a:t> um</a:t>
            </a:r>
            <a:r>
              <a:rPr lang="cs-CZ" sz="3600" b="1" u="sng" dirty="0" smtClean="0"/>
              <a:t>ístit</a:t>
            </a:r>
            <a:endParaRPr lang="cs-CZ" sz="3600" b="1" dirty="0" smtClean="0"/>
          </a:p>
          <a:p>
            <a:endParaRPr lang="cs-CZ" sz="800" b="1" u="sng" dirty="0"/>
          </a:p>
          <a:p>
            <a:pPr marL="571500" indent="-571500">
              <a:buFont typeface="Arial" pitchFamily="34" charset="0"/>
              <a:buChar char="•"/>
            </a:pPr>
            <a:r>
              <a:rPr lang="cs-CZ" sz="3600" b="1" dirty="0" smtClean="0"/>
              <a:t>free web server, např. </a:t>
            </a:r>
            <a:r>
              <a:rPr lang="cs-CZ" sz="3600" b="1" dirty="0" smtClean="0">
                <a:solidFill>
                  <a:srgbClr val="0000FF"/>
                </a:solidFill>
              </a:rPr>
              <a:t>webzdarma.cz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b="1" dirty="0" smtClean="0"/>
              <a:t>ve škole:</a:t>
            </a:r>
            <a:endParaRPr lang="cs-CZ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154301"/>
            <a:ext cx="7400779" cy="4216539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server</a:t>
            </a:r>
            <a:r>
              <a:rPr lang="cs-CZ" sz="3600" b="1" dirty="0" smtClean="0"/>
              <a:t>   </a:t>
            </a:r>
            <a:r>
              <a:rPr lang="cs-CZ" sz="3600" b="1" dirty="0" smtClean="0">
                <a:solidFill>
                  <a:srgbClr val="0000FF"/>
                </a:solidFill>
              </a:rPr>
              <a:t>fsh.fs.cvut.cz</a:t>
            </a:r>
          </a:p>
          <a:p>
            <a:r>
              <a:rPr lang="cs-CZ" sz="3200" b="1" dirty="0"/>
              <a:t>adresář </a:t>
            </a:r>
            <a:r>
              <a:rPr lang="cs-CZ" sz="3600" b="1" dirty="0"/>
              <a:t> </a:t>
            </a:r>
            <a:r>
              <a:rPr lang="cs-CZ" sz="3600" b="1" dirty="0">
                <a:solidFill>
                  <a:srgbClr val="C00000"/>
                </a:solidFill>
              </a:rPr>
              <a:t>/loginname/public_html</a:t>
            </a:r>
            <a:endParaRPr lang="cs-CZ" sz="3600" b="1" dirty="0" smtClean="0">
              <a:solidFill>
                <a:srgbClr val="C00000"/>
              </a:solidFill>
            </a:endParaRPr>
          </a:p>
          <a:p>
            <a:r>
              <a:rPr lang="cs-CZ" sz="3200" b="1" dirty="0" smtClean="0"/>
              <a:t>(ve </a:t>
            </a:r>
            <a:r>
              <a:rPr lang="cs-CZ" sz="3200" b="1" dirty="0"/>
              <a:t>škole vytvoříme jen </a:t>
            </a:r>
            <a:r>
              <a:rPr lang="cs-CZ" sz="3200" b="1" dirty="0" smtClean="0"/>
              <a:t>public_html)</a:t>
            </a:r>
          </a:p>
          <a:p>
            <a:r>
              <a:rPr lang="cs-CZ" sz="3200" b="1" dirty="0" smtClean="0"/>
              <a:t>přístupný  veřejně  na  adrese</a:t>
            </a:r>
          </a:p>
          <a:p>
            <a:r>
              <a:rPr lang="cs-CZ" sz="3600" b="1" dirty="0">
                <a:solidFill>
                  <a:srgbClr val="0000FF"/>
                </a:solidFill>
              </a:rPr>
              <a:t>http://users.fs.cvut.cz</a:t>
            </a:r>
            <a:r>
              <a:rPr lang="cs-CZ" sz="3600" b="1" dirty="0" smtClean="0">
                <a:solidFill>
                  <a:srgbClr val="0000FF"/>
                </a:solidFill>
              </a:rPr>
              <a:t>/</a:t>
            </a:r>
            <a:r>
              <a:rPr lang="cs-CZ" sz="3600" b="1" dirty="0" smtClean="0">
                <a:solidFill>
                  <a:srgbClr val="C00000"/>
                </a:solidFill>
              </a:rPr>
              <a:t>~loginname</a:t>
            </a:r>
          </a:p>
          <a:p>
            <a:r>
              <a:rPr lang="cs-CZ" sz="2800" b="1" dirty="0" smtClean="0"/>
              <a:t>(pokud neobsahuje žádný ze souborů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600" b="1" dirty="0" smtClean="0">
                <a:solidFill>
                  <a:srgbClr val="006600"/>
                </a:solidFill>
              </a:rPr>
              <a:t>index.htm</a:t>
            </a:r>
            <a:r>
              <a:rPr lang="cs-CZ" sz="3600" b="1" dirty="0" smtClean="0"/>
              <a:t>, </a:t>
            </a:r>
            <a:r>
              <a:rPr lang="cs-CZ" sz="3600" b="1" dirty="0" smtClean="0">
                <a:solidFill>
                  <a:srgbClr val="006600"/>
                </a:solidFill>
              </a:rPr>
              <a:t>index.html</a:t>
            </a:r>
            <a:r>
              <a:rPr lang="cs-CZ" sz="3600" b="1" dirty="0" smtClean="0"/>
              <a:t>, </a:t>
            </a:r>
            <a:r>
              <a:rPr lang="cs-CZ" sz="3600" b="1" dirty="0" smtClean="0">
                <a:solidFill>
                  <a:srgbClr val="006600"/>
                </a:solidFill>
              </a:rPr>
              <a:t>index.php</a:t>
            </a:r>
            <a:r>
              <a:rPr lang="cs-CZ" sz="3600" b="1" dirty="0" smtClean="0"/>
              <a:t>,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800" b="1" dirty="0" smtClean="0"/>
              <a:t>zobrazí veřejně seznam souborů v adresáři)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382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57400"/>
            <a:ext cx="8153400" cy="48006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Cascading Style Sheets (CSS)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Slouží k formátování a sjednocování vzhledu stránek.</a:t>
            </a:r>
          </a:p>
          <a:p>
            <a:pPr marL="0" indent="0">
              <a:buNone/>
            </a:pPr>
            <a:r>
              <a:rPr lang="cs-CZ" sz="2800" b="1" dirty="0" smtClean="0"/>
              <a:t>Formát souboru:</a:t>
            </a:r>
          </a:p>
          <a:p>
            <a:pPr marL="0" indent="0">
              <a:buNone/>
            </a:pPr>
            <a:r>
              <a:rPr lang="cs-CZ" sz="2800" b="1" dirty="0"/>
              <a:t>h1 </a:t>
            </a:r>
            <a:r>
              <a:rPr lang="cs-CZ" sz="2800" dirty="0" smtClean="0"/>
              <a:t>{</a:t>
            </a:r>
            <a:br>
              <a:rPr lang="cs-CZ" sz="2800" dirty="0" smtClean="0"/>
            </a:br>
            <a:r>
              <a:rPr lang="cs-CZ" sz="2800" dirty="0" smtClean="0">
                <a:solidFill>
                  <a:srgbClr val="C00000"/>
                </a:solidFill>
              </a:rPr>
              <a:t>color</a:t>
            </a:r>
            <a:r>
              <a:rPr lang="cs-CZ" sz="2800" dirty="0">
                <a:solidFill>
                  <a:srgbClr val="C00000"/>
                </a:solidFill>
              </a:rPr>
              <a:t>: pink</a:t>
            </a:r>
            <a:r>
              <a:rPr lang="cs-CZ" sz="2800" dirty="0" smtClean="0">
                <a:solidFill>
                  <a:srgbClr val="C00000"/>
                </a:solidFill>
              </a:rPr>
              <a:t>;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}</a:t>
            </a:r>
          </a:p>
          <a:p>
            <a:pPr marL="0" indent="0">
              <a:buNone/>
            </a:pPr>
            <a:r>
              <a:rPr lang="en-US" sz="2800" b="1" dirty="0"/>
              <a:t>body</a:t>
            </a:r>
            <a:r>
              <a:rPr lang="en-US" sz="2800" dirty="0"/>
              <a:t> </a:t>
            </a:r>
            <a:r>
              <a:rPr lang="en-US" sz="2800" dirty="0" smtClean="0"/>
              <a:t>{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>
                <a:solidFill>
                  <a:srgbClr val="C00000"/>
                </a:solidFill>
              </a:rPr>
              <a:t>background-color</a:t>
            </a:r>
            <a:r>
              <a:rPr lang="en-US" sz="2800" dirty="0">
                <a:solidFill>
                  <a:srgbClr val="C00000"/>
                </a:solidFill>
              </a:rPr>
              <a:t>: #000000</a:t>
            </a:r>
            <a:r>
              <a:rPr lang="en-US" sz="2800" dirty="0" smtClean="0">
                <a:solidFill>
                  <a:srgbClr val="C00000"/>
                </a:solidFill>
              </a:rPr>
              <a:t>;</a:t>
            </a:r>
            <a:r>
              <a:rPr lang="cs-CZ" sz="2800" dirty="0" smtClean="0">
                <a:solidFill>
                  <a:srgbClr val="C00000"/>
                </a:solidFill>
              </a:rPr>
              <a:t/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background-image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r>
              <a:rPr lang="en-US" sz="2800" dirty="0" err="1">
                <a:solidFill>
                  <a:srgbClr val="C00000"/>
                </a:solidFill>
              </a:rPr>
              <a:t>url</a:t>
            </a:r>
            <a:r>
              <a:rPr lang="en-US" sz="2800" dirty="0">
                <a:solidFill>
                  <a:srgbClr val="C00000"/>
                </a:solidFill>
              </a:rPr>
              <a:t>(images/bg.gif</a:t>
            </a:r>
            <a:r>
              <a:rPr lang="en-US" sz="2800" dirty="0" smtClean="0">
                <a:solidFill>
                  <a:srgbClr val="C00000"/>
                </a:solidFill>
              </a:rPr>
              <a:t>);</a:t>
            </a:r>
            <a:r>
              <a:rPr lang="cs-CZ" sz="2800" dirty="0" smtClean="0">
                <a:solidFill>
                  <a:srgbClr val="C00000"/>
                </a:solidFill>
              </a:rPr>
              <a:t/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background-repeat</a:t>
            </a:r>
            <a:r>
              <a:rPr lang="en-US" sz="2800" dirty="0">
                <a:solidFill>
                  <a:srgbClr val="C00000"/>
                </a:solidFill>
              </a:rPr>
              <a:t>: no-repeat</a:t>
            </a:r>
            <a:r>
              <a:rPr lang="en-US" sz="2800" dirty="0" smtClean="0">
                <a:solidFill>
                  <a:srgbClr val="C00000"/>
                </a:solidFill>
              </a:rPr>
              <a:t>;</a:t>
            </a:r>
            <a:r>
              <a:rPr lang="cs-CZ" sz="2800" dirty="0" smtClean="0">
                <a:solidFill>
                  <a:srgbClr val="C00000"/>
                </a:solidFill>
              </a:rPr>
              <a:t/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background-position</a:t>
            </a:r>
            <a:r>
              <a:rPr lang="en-US" sz="2800" dirty="0">
                <a:solidFill>
                  <a:srgbClr val="C00000"/>
                </a:solidFill>
              </a:rPr>
              <a:t>: left top</a:t>
            </a:r>
            <a:r>
              <a:rPr lang="en-US" sz="2800" dirty="0" smtClean="0">
                <a:solidFill>
                  <a:srgbClr val="C00000"/>
                </a:solidFill>
              </a:rPr>
              <a:t>;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/>
              <a:t>}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235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4455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Zadání:</a:t>
            </a:r>
          </a:p>
          <a:p>
            <a:pPr marL="0" indent="0">
              <a:buNone/>
            </a:pPr>
            <a:r>
              <a:rPr lang="cs-CZ" sz="2800" b="1" dirty="0">
                <a:hlinkClick r:id="rId2"/>
              </a:rPr>
              <a:t>http://iat.fs.cvut.cz/pps/cv6</a:t>
            </a:r>
            <a:r>
              <a:rPr lang="cs-CZ" sz="2800" b="1" dirty="0" smtClean="0">
                <a:hlinkClick r:id="rId2"/>
              </a:rPr>
              <a:t>/</a:t>
            </a:r>
            <a:r>
              <a:rPr lang="cs-CZ" sz="2800" b="1" dirty="0" smtClean="0"/>
              <a:t> </a:t>
            </a:r>
          </a:p>
          <a:p>
            <a:pPr marL="0" indent="0">
              <a:buNone/>
            </a:pPr>
            <a:r>
              <a:rPr lang="cs-CZ" sz="2800" b="1" dirty="0" smtClean="0"/>
              <a:t>(obsahuje velmi dlouhý návod na html)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Návod na připojení CSS souboru:</a:t>
            </a:r>
          </a:p>
          <a:p>
            <a:pPr marL="0" indent="0">
              <a:buNone/>
            </a:pPr>
            <a:r>
              <a:rPr lang="cs-CZ" sz="2800" b="1" dirty="0">
                <a:hlinkClick r:id="rId3"/>
              </a:rPr>
              <a:t>http://</a:t>
            </a:r>
            <a:r>
              <a:rPr lang="cs-CZ" sz="2800" b="1" dirty="0" smtClean="0">
                <a:hlinkClick r:id="rId3"/>
              </a:rPr>
              <a:t>iat.fs.cvut.cz/web/cv/cv1.htm</a:t>
            </a:r>
            <a:r>
              <a:rPr lang="cs-CZ" sz="2800" b="1" dirty="0" smtClean="0"/>
              <a:t> </a:t>
            </a:r>
          </a:p>
          <a:p>
            <a:pPr marL="0" indent="0">
              <a:buNone/>
            </a:pPr>
            <a:r>
              <a:rPr lang="cs-CZ" sz="2800" b="1" dirty="0" smtClean="0"/>
              <a:t>(nečíst celé)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Klasický návod na ruční tvorbu webu:</a:t>
            </a:r>
          </a:p>
          <a:p>
            <a:pPr marL="0" indent="0">
              <a:buNone/>
            </a:pPr>
            <a:r>
              <a:rPr lang="cs-CZ" sz="2800" b="1" dirty="0">
                <a:hlinkClick r:id="rId4"/>
              </a:rPr>
              <a:t>https://www.jakpsatweb.cz</a:t>
            </a:r>
            <a:r>
              <a:rPr lang="cs-CZ" sz="2800" b="1" dirty="0" smtClean="0">
                <a:hlinkClick r:id="rId4"/>
              </a:rPr>
              <a:t>/</a:t>
            </a:r>
            <a:r>
              <a:rPr lang="cs-CZ" sz="2800" b="1" dirty="0" smtClean="0"/>
              <a:t> </a:t>
            </a:r>
          </a:p>
          <a:p>
            <a:pPr marL="0" indent="0">
              <a:buNone/>
            </a:pPr>
            <a:r>
              <a:rPr lang="cs-CZ" sz="2800" b="1" dirty="0" smtClean="0"/>
              <a:t>(pokud se orientujete, položte dotaz na Google.com)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180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n>
                  <a:solidFill>
                    <a:srgbClr val="FFFF00"/>
                  </a:solidFill>
                </a:ln>
                <a:effectLst>
                  <a:outerShdw blurRad="76200" dist="50800" dir="5400000" algn="ctr" rotWithShape="0">
                    <a:srgbClr val="FFFF00"/>
                  </a:outerShdw>
                </a:effectLst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n>
                  <a:solidFill>
                    <a:srgbClr val="FFFF00"/>
                  </a:solidFill>
                </a:ln>
                <a:effectLst>
                  <a:outerShdw blurRad="76200" dist="50800" dir="5400000" algn="ctr" rotWithShape="0">
                    <a:srgbClr val="FFFF00"/>
                  </a:outerShdw>
                </a:effectLst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n>
                  <a:solidFill>
                    <a:srgbClr val="FFFF00"/>
                  </a:solidFill>
                </a:ln>
                <a:effectLst>
                  <a:outerShdw blurRad="76200" dist="50800" dir="5400000" algn="ctr" rotWithShape="0">
                    <a:srgbClr val="FFFF00"/>
                  </a:outerShdw>
                </a:effectLst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n>
                <a:solidFill>
                  <a:srgbClr val="FFFF00"/>
                </a:solidFill>
              </a:ln>
              <a:effectLst>
                <a:outerShdw blurRad="76200" dist="50800" dir="5400000" algn="ctr" rotWithShape="0">
                  <a:srgbClr val="FFFF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674030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11" y="381000"/>
            <a:ext cx="8462890" cy="923330"/>
          </a:xfrm>
          <a:prstGeom prst="rect">
            <a:avLst/>
          </a:prstGeom>
          <a:solidFill>
            <a:srgbClr val="FAB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" y="1371600"/>
            <a:ext cx="8462891" cy="5078313"/>
          </a:xfrm>
          <a:prstGeom prst="rect">
            <a:avLst/>
          </a:prstGeom>
          <a:solidFill>
            <a:srgbClr val="8BE9FF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&lt;body </a:t>
            </a:r>
            <a:r>
              <a:rPr lang="en-US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bgcolor</a:t>
            </a:r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=“cream”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1828800"/>
            <a:ext cx="7862669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&lt;h1&gt;</a:t>
            </a: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 v těle stránky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&lt;/h1&gt;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467" y="657665"/>
            <a:ext cx="80010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Nadpis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okna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798" y="2198132"/>
            <a:ext cx="786267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&lt;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Podnadpis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rovn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ě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&lt;/h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799" y="2567464"/>
            <a:ext cx="7862670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Zde je text odstavce</a:t>
            </a:r>
            <a:r>
              <a:rPr lang="pl-PL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cs-CZ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také</a:t>
            </a:r>
            <a:endParaRPr lang="cs-CZ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7" y="4800600"/>
            <a:ext cx="7862671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&lt;p&gt;</a:t>
            </a:r>
            <a:r>
              <a:rPr lang="pl-PL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Text druhého odstavce.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&lt;br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.&lt;/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p&gt;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8935" y="2924952"/>
            <a:ext cx="1690465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&lt;b&gt;</a:t>
            </a:r>
            <a:r>
              <a:rPr lang="en-US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čně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924952"/>
            <a:ext cx="2057400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kurz</a:t>
            </a:r>
            <a:r>
              <a:rPr lang="cs-CZ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ívou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&gt;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2094</Words>
  <Application>Microsoft Office PowerPoint</Application>
  <PresentationFormat>On-screen Show (4:3)</PresentationFormat>
  <Paragraphs>1497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Cascading Style Sheets (CSS)</vt:lpstr>
      <vt:lpstr>Úkoly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ČVUT</cp:lastModifiedBy>
  <cp:revision>18</cp:revision>
  <dcterms:created xsi:type="dcterms:W3CDTF">2006-08-16T00:00:00Z</dcterms:created>
  <dcterms:modified xsi:type="dcterms:W3CDTF">2020-11-13T17:40:01Z</dcterms:modified>
</cp:coreProperties>
</file>