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68" r:id="rId6"/>
    <p:sldId id="269" r:id="rId7"/>
    <p:sldId id="267" r:id="rId8"/>
    <p:sldId id="264" r:id="rId9"/>
    <p:sldId id="265" r:id="rId10"/>
    <p:sldId id="259" r:id="rId11"/>
    <p:sldId id="260" r:id="rId12"/>
    <p:sldId id="261" r:id="rId13"/>
    <p:sldId id="262" r:id="rId14"/>
    <p:sldId id="263" r:id="rId15"/>
    <p:sldId id="266" r:id="rId16"/>
    <p:sldId id="270" r:id="rId17"/>
    <p:sldId id="271"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637"/>
    <a:srgbClr val="FFE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1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99F902B5-5E01-44DE-ABA3-FC207AE4D095}" type="datetimeFigureOut">
              <a:rPr lang="cs-CZ" smtClean="0"/>
              <a:t>28.3.2022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56598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9F902B5-5E01-44DE-ABA3-FC207AE4D095}" type="datetimeFigureOut">
              <a:rPr lang="cs-CZ" smtClean="0"/>
              <a:t>28.3.2022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257108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9F902B5-5E01-44DE-ABA3-FC207AE4D095}" type="datetimeFigureOut">
              <a:rPr lang="cs-CZ" smtClean="0"/>
              <a:t>28.3.2022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340353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9F902B5-5E01-44DE-ABA3-FC207AE4D095}" type="datetimeFigureOut">
              <a:rPr lang="cs-CZ" smtClean="0"/>
              <a:t>28.3.2022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417120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902B5-5E01-44DE-ABA3-FC207AE4D095}" type="datetimeFigureOut">
              <a:rPr lang="cs-CZ" smtClean="0"/>
              <a:t>28.3.2022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270167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99F902B5-5E01-44DE-ABA3-FC207AE4D095}" type="datetimeFigureOut">
              <a:rPr lang="cs-CZ" smtClean="0"/>
              <a:t>28.3.2022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301949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99F902B5-5E01-44DE-ABA3-FC207AE4D095}" type="datetimeFigureOut">
              <a:rPr lang="cs-CZ" smtClean="0"/>
              <a:t>28.3.2022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176595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99F902B5-5E01-44DE-ABA3-FC207AE4D095}" type="datetimeFigureOut">
              <a:rPr lang="cs-CZ" smtClean="0"/>
              <a:t>28.3.2022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343040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902B5-5E01-44DE-ABA3-FC207AE4D095}" type="datetimeFigureOut">
              <a:rPr lang="cs-CZ" smtClean="0"/>
              <a:t>28.3.2022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107566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902B5-5E01-44DE-ABA3-FC207AE4D095}" type="datetimeFigureOut">
              <a:rPr lang="cs-CZ" smtClean="0"/>
              <a:t>28.3.2022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6927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902B5-5E01-44DE-ABA3-FC207AE4D095}" type="datetimeFigureOut">
              <a:rPr lang="cs-CZ" smtClean="0"/>
              <a:t>28.3.2022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140024-CFE4-45C2-A434-090294130685}" type="slidenum">
              <a:rPr lang="cs-CZ" smtClean="0"/>
              <a:t>‹#›</a:t>
            </a:fld>
            <a:endParaRPr lang="cs-CZ"/>
          </a:p>
        </p:txBody>
      </p:sp>
    </p:spTree>
    <p:extLst>
      <p:ext uri="{BB962C8B-B14F-4D97-AF65-F5344CB8AC3E}">
        <p14:creationId xmlns:p14="http://schemas.microsoft.com/office/powerpoint/2010/main" val="45552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902B5-5E01-44DE-ABA3-FC207AE4D095}" type="datetimeFigureOut">
              <a:rPr lang="cs-CZ" smtClean="0"/>
              <a:t>28.3.2022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40024-CFE4-45C2-A434-090294130685}" type="slidenum">
              <a:rPr lang="cs-CZ" smtClean="0"/>
              <a:t>‹#›</a:t>
            </a:fld>
            <a:endParaRPr lang="cs-CZ"/>
          </a:p>
        </p:txBody>
      </p:sp>
    </p:spTree>
    <p:extLst>
      <p:ext uri="{BB962C8B-B14F-4D97-AF65-F5344CB8AC3E}">
        <p14:creationId xmlns:p14="http://schemas.microsoft.com/office/powerpoint/2010/main" val="2295605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ev.mysql.com/doc/refman/8.0/en/create-table-generated-column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First_normal_for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cs-CZ" dirty="0" smtClean="0"/>
              <a:t>Insertion, update, deletion </a:t>
            </a:r>
            <a:r>
              <a:rPr lang="cs-CZ" dirty="0"/>
              <a:t>anomaly</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8712746"/>
              </p:ext>
            </p:extLst>
          </p:nvPr>
        </p:nvGraphicFramePr>
        <p:xfrm>
          <a:off x="467544" y="1124744"/>
          <a:ext cx="8229599" cy="3429000"/>
        </p:xfrm>
        <a:graphic>
          <a:graphicData uri="http://schemas.openxmlformats.org/drawingml/2006/table">
            <a:tbl>
              <a:tblPr firstRow="1" bandRow="1">
                <a:tableStyleId>{5C22544A-7EE6-4342-B048-85BDC9FD1C3A}</a:tableStyleId>
              </a:tblPr>
              <a:tblGrid>
                <a:gridCol w="864096"/>
                <a:gridCol w="1224136"/>
                <a:gridCol w="1728192"/>
                <a:gridCol w="1296144"/>
                <a:gridCol w="2242592"/>
                <a:gridCol w="874439"/>
              </a:tblGrid>
              <a:tr h="370840">
                <a:tc>
                  <a:txBody>
                    <a:bodyPr/>
                    <a:lstStyle/>
                    <a:p>
                      <a:r>
                        <a:rPr lang="cs-CZ" sz="1900" dirty="0" smtClean="0"/>
                        <a:t>Place</a:t>
                      </a:r>
                      <a:endParaRPr lang="cs-CZ" sz="1900" dirty="0"/>
                    </a:p>
                  </a:txBody>
                  <a:tcPr/>
                </a:tc>
                <a:tc>
                  <a:txBody>
                    <a:bodyPr/>
                    <a:lstStyle/>
                    <a:p>
                      <a:r>
                        <a:rPr lang="cs-CZ" sz="1900" dirty="0" smtClean="0"/>
                        <a:t>Time</a:t>
                      </a:r>
                      <a:endParaRPr lang="cs-CZ" sz="1900" dirty="0"/>
                    </a:p>
                  </a:txBody>
                  <a:tcPr/>
                </a:tc>
                <a:tc>
                  <a:txBody>
                    <a:bodyPr/>
                    <a:lstStyle/>
                    <a:p>
                      <a:r>
                        <a:rPr lang="cs-CZ" sz="1900" dirty="0" smtClean="0"/>
                        <a:t>Course</a:t>
                      </a:r>
                      <a:endParaRPr lang="cs-CZ" sz="1900" dirty="0"/>
                    </a:p>
                  </a:txBody>
                  <a:tcPr/>
                </a:tc>
                <a:tc>
                  <a:txBody>
                    <a:bodyPr/>
                    <a:lstStyle/>
                    <a:p>
                      <a:r>
                        <a:rPr lang="en-US" sz="1900" dirty="0" smtClean="0"/>
                        <a:t>Author</a:t>
                      </a:r>
                      <a:endParaRPr lang="cs-CZ" sz="1900" dirty="0"/>
                    </a:p>
                  </a:txBody>
                  <a:tcPr/>
                </a:tc>
                <a:tc>
                  <a:txBody>
                    <a:bodyPr/>
                    <a:lstStyle/>
                    <a:p>
                      <a:r>
                        <a:rPr lang="cs-CZ" sz="1900" dirty="0" smtClean="0"/>
                        <a:t>Mail</a:t>
                      </a:r>
                      <a:endParaRPr lang="cs-CZ" sz="1900" dirty="0"/>
                    </a:p>
                  </a:txBody>
                  <a:tcPr/>
                </a:tc>
                <a:tc>
                  <a:txBody>
                    <a:bodyPr/>
                    <a:lstStyle/>
                    <a:p>
                      <a:r>
                        <a:rPr lang="cs-CZ" sz="1900" dirty="0" smtClean="0"/>
                        <a:t>Phone</a:t>
                      </a:r>
                      <a:endParaRPr lang="cs-CZ" sz="1900" dirty="0"/>
                    </a:p>
                  </a:txBody>
                  <a:tcPr/>
                </a:tc>
              </a:tr>
              <a:tr h="370840">
                <a:tc>
                  <a:txBody>
                    <a:bodyPr/>
                    <a:lstStyle/>
                    <a:p>
                      <a:r>
                        <a:rPr lang="cs-CZ" sz="1900" b="1" dirty="0" smtClean="0"/>
                        <a:t>312</a:t>
                      </a:r>
                      <a:endParaRPr lang="cs-CZ" sz="1900" b="1" dirty="0"/>
                    </a:p>
                  </a:txBody>
                  <a:tcPr/>
                </a:tc>
                <a:tc>
                  <a:txBody>
                    <a:bodyPr/>
                    <a:lstStyle/>
                    <a:p>
                      <a:r>
                        <a:rPr lang="cs-CZ" sz="1900" b="1" dirty="0" smtClean="0"/>
                        <a:t>Tu 9:00</a:t>
                      </a:r>
                      <a:endParaRPr lang="cs-CZ" sz="1900" b="1" dirty="0"/>
                    </a:p>
                  </a:txBody>
                  <a:tcPr/>
                </a:tc>
                <a:tc>
                  <a:txBody>
                    <a:bodyPr/>
                    <a:lstStyle/>
                    <a:p>
                      <a:r>
                        <a:rPr lang="en-US" sz="1900" b="1" dirty="0" smtClean="0"/>
                        <a:t>Mathematics I.</a:t>
                      </a:r>
                      <a:endParaRPr lang="cs-CZ" sz="1900" b="1" dirty="0"/>
                    </a:p>
                  </a:txBody>
                  <a:tcPr/>
                </a:tc>
                <a:tc>
                  <a:txBody>
                    <a:bodyPr/>
                    <a:lstStyle/>
                    <a:p>
                      <a:r>
                        <a:rPr lang="en-US" sz="1900" b="1" dirty="0" err="1" smtClean="0"/>
                        <a:t>Neustupa</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err="1" smtClean="0"/>
                        <a:t>Neustupa</a:t>
                      </a:r>
                      <a:r>
                        <a:rPr lang="cs-CZ" sz="1900" b="1" dirty="0" smtClean="0"/>
                        <a:t>@cvut.cz</a:t>
                      </a:r>
                    </a:p>
                  </a:txBody>
                  <a:tcPr/>
                </a:tc>
                <a:tc>
                  <a:txBody>
                    <a:bodyPr/>
                    <a:lstStyle/>
                    <a:p>
                      <a:r>
                        <a:rPr lang="cs-CZ" sz="1900" b="1" dirty="0" smtClean="0"/>
                        <a:t>2795</a:t>
                      </a:r>
                      <a:endParaRPr lang="cs-CZ" sz="1900" b="1" dirty="0"/>
                    </a:p>
                  </a:txBody>
                  <a:tcPr/>
                </a:tc>
              </a:tr>
              <a:tr h="151016">
                <a:tc>
                  <a:txBody>
                    <a:bodyPr/>
                    <a:lstStyle/>
                    <a:p>
                      <a:r>
                        <a:rPr lang="cs-CZ" sz="1900" b="1" dirty="0" smtClean="0"/>
                        <a:t>312</a:t>
                      </a:r>
                      <a:endParaRPr lang="cs-CZ" sz="1900" b="1" dirty="0"/>
                    </a:p>
                  </a:txBody>
                  <a:tcPr/>
                </a:tc>
                <a:tc>
                  <a:txBody>
                    <a:bodyPr/>
                    <a:lstStyle/>
                    <a:p>
                      <a:r>
                        <a:rPr lang="cs-CZ" sz="1900" b="1" dirty="0" smtClean="0"/>
                        <a:t>Tu 10:45</a:t>
                      </a:r>
                      <a:endParaRPr lang="cs-CZ" sz="1900" b="1" dirty="0"/>
                    </a:p>
                  </a:txBody>
                  <a:tcPr/>
                </a:tc>
                <a:tc>
                  <a:txBody>
                    <a:bodyPr/>
                    <a:lstStyle/>
                    <a:p>
                      <a:r>
                        <a:rPr lang="en-US" sz="1900" b="1" dirty="0" smtClean="0"/>
                        <a:t>Mathematics I.</a:t>
                      </a:r>
                      <a:endParaRPr lang="cs-CZ" sz="1900" b="1" dirty="0"/>
                    </a:p>
                  </a:txBody>
                  <a:tcPr/>
                </a:tc>
                <a:tc>
                  <a:txBody>
                    <a:bodyPr/>
                    <a:lstStyle/>
                    <a:p>
                      <a:r>
                        <a:rPr lang="en-US" sz="1900" b="1" dirty="0" err="1" smtClean="0"/>
                        <a:t>Neustupa</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err="1" smtClean="0"/>
                        <a:t>Neustupa</a:t>
                      </a:r>
                      <a:r>
                        <a:rPr lang="cs-CZ" sz="1900" b="1" dirty="0" smtClean="0"/>
                        <a:t>@cvut.cz</a:t>
                      </a:r>
                    </a:p>
                  </a:txBody>
                  <a:tcPr/>
                </a:tc>
                <a:tc>
                  <a:txBody>
                    <a:bodyPr/>
                    <a:lstStyle/>
                    <a:p>
                      <a:r>
                        <a:rPr lang="cs-CZ" sz="1900" b="1" dirty="0" smtClean="0"/>
                        <a:t>2795</a:t>
                      </a:r>
                      <a:endParaRPr lang="cs-CZ" sz="1900" b="1" dirty="0"/>
                    </a:p>
                  </a:txBody>
                  <a:tcPr/>
                </a:tc>
              </a:tr>
              <a:tr h="370840">
                <a:tc>
                  <a:txBody>
                    <a:bodyPr/>
                    <a:lstStyle/>
                    <a:p>
                      <a:r>
                        <a:rPr lang="cs-CZ" sz="1900" b="1" dirty="0" smtClean="0"/>
                        <a:t>312</a:t>
                      </a:r>
                      <a:endParaRPr lang="cs-CZ" sz="1900" b="1" dirty="0"/>
                    </a:p>
                  </a:txBody>
                  <a:tcPr/>
                </a:tc>
                <a:tc>
                  <a:txBody>
                    <a:bodyPr/>
                    <a:lstStyle/>
                    <a:p>
                      <a:r>
                        <a:rPr lang="cs-CZ" sz="1900" b="1" dirty="0" smtClean="0"/>
                        <a:t>Th 12:30</a:t>
                      </a:r>
                      <a:endParaRPr lang="cs-CZ" sz="1900" b="1" dirty="0"/>
                    </a:p>
                  </a:txBody>
                  <a:tcPr/>
                </a:tc>
                <a:tc>
                  <a:txBody>
                    <a:bodyPr/>
                    <a:lstStyle/>
                    <a:p>
                      <a:r>
                        <a:rPr lang="en-US" sz="1900" b="1" dirty="0" smtClean="0"/>
                        <a:t>Mathematics I.</a:t>
                      </a:r>
                      <a:endParaRPr lang="cs-CZ" sz="1900" b="1" dirty="0"/>
                    </a:p>
                  </a:txBody>
                  <a:tcPr/>
                </a:tc>
                <a:tc>
                  <a:txBody>
                    <a:bodyPr/>
                    <a:lstStyle/>
                    <a:p>
                      <a:r>
                        <a:rPr lang="en-US" sz="1900" b="1" dirty="0" err="1" smtClean="0"/>
                        <a:t>Neustupa</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err="1" smtClean="0"/>
                        <a:t>Neustupa</a:t>
                      </a:r>
                      <a:r>
                        <a:rPr lang="cs-CZ" sz="1900" b="1" dirty="0" smtClean="0"/>
                        <a:t>@cvut.cz</a:t>
                      </a:r>
                    </a:p>
                  </a:txBody>
                  <a:tcPr/>
                </a:tc>
                <a:tc>
                  <a:txBody>
                    <a:bodyPr/>
                    <a:lstStyle/>
                    <a:p>
                      <a:r>
                        <a:rPr lang="cs-CZ" sz="1900" b="1" dirty="0" smtClean="0"/>
                        <a:t>2795</a:t>
                      </a:r>
                      <a:endParaRPr lang="cs-CZ" sz="19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307a</a:t>
                      </a:r>
                      <a:endParaRPr lang="cs-CZ" sz="1900" b="1" dirty="0" smtClean="0"/>
                    </a:p>
                  </a:txBody>
                  <a:tcPr/>
                </a:tc>
                <a:tc>
                  <a:txBody>
                    <a:bodyPr/>
                    <a:lstStyle/>
                    <a:p>
                      <a:r>
                        <a:rPr lang="cs-CZ" sz="1900" b="1" dirty="0" smtClean="0"/>
                        <a:t>Tu 14:15</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t>Technology I.</a:t>
                      </a:r>
                      <a:endParaRPr lang="cs-CZ" sz="1900" b="1" dirty="0" smtClean="0"/>
                    </a:p>
                  </a:txBody>
                  <a:tcPr/>
                </a:tc>
                <a:tc>
                  <a:txBody>
                    <a:bodyPr/>
                    <a:lstStyle/>
                    <a:p>
                      <a:r>
                        <a:rPr lang="en-US" sz="1900" b="1" dirty="0" err="1" smtClean="0"/>
                        <a:t>Podany</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Podany@cvut.cz</a:t>
                      </a:r>
                      <a:endParaRPr lang="cs-CZ" sz="1900" b="1" dirty="0"/>
                    </a:p>
                  </a:txBody>
                  <a:tcPr/>
                </a:tc>
                <a:tc>
                  <a:txBody>
                    <a:bodyPr/>
                    <a:lstStyle/>
                    <a:p>
                      <a:r>
                        <a:rPr lang="cs-CZ" sz="1900" b="1" dirty="0" smtClean="0"/>
                        <a:t>2563</a:t>
                      </a:r>
                      <a:endParaRPr lang="cs-CZ" sz="19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307a</a:t>
                      </a:r>
                      <a:endParaRPr lang="cs-CZ" sz="1900" b="1" dirty="0" smtClean="0"/>
                    </a:p>
                  </a:txBody>
                  <a:tcPr/>
                </a:tc>
                <a:tc>
                  <a:txBody>
                    <a:bodyPr/>
                    <a:lstStyle/>
                    <a:p>
                      <a:r>
                        <a:rPr lang="cs-CZ" sz="1900" b="1" dirty="0" smtClean="0"/>
                        <a:t>Tu 16:00</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t>Technology I.</a:t>
                      </a:r>
                      <a:endParaRPr lang="cs-CZ" sz="1900" b="1" dirty="0" smtClean="0"/>
                    </a:p>
                  </a:txBody>
                  <a:tcPr/>
                </a:tc>
                <a:tc>
                  <a:txBody>
                    <a:bodyPr/>
                    <a:lstStyle/>
                    <a:p>
                      <a:r>
                        <a:rPr lang="en-US" sz="1900" b="1" dirty="0" err="1" smtClean="0"/>
                        <a:t>Podany</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Podany@cvut.cz</a:t>
                      </a:r>
                    </a:p>
                  </a:txBody>
                  <a:tcPr/>
                </a:tc>
                <a:tc>
                  <a:txBody>
                    <a:bodyPr/>
                    <a:lstStyle/>
                    <a:p>
                      <a:r>
                        <a:rPr lang="cs-CZ" sz="1900" b="1" dirty="0" smtClean="0"/>
                        <a:t>2563</a:t>
                      </a:r>
                      <a:endParaRPr lang="cs-CZ" sz="19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307a</a:t>
                      </a:r>
                      <a:endParaRPr lang="cs-CZ" sz="1900" b="1" dirty="0" smtClean="0"/>
                    </a:p>
                  </a:txBody>
                  <a:tcPr/>
                </a:tc>
                <a:tc>
                  <a:txBody>
                    <a:bodyPr/>
                    <a:lstStyle/>
                    <a:p>
                      <a:r>
                        <a:rPr lang="cs-CZ" sz="1900" b="1" dirty="0" smtClean="0"/>
                        <a:t>Th 9:00</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t>Technology I.</a:t>
                      </a:r>
                      <a:endParaRPr lang="cs-CZ" sz="1900" b="1" dirty="0" smtClean="0"/>
                    </a:p>
                  </a:txBody>
                  <a:tcPr/>
                </a:tc>
                <a:tc>
                  <a:txBody>
                    <a:bodyPr/>
                    <a:lstStyle/>
                    <a:p>
                      <a:r>
                        <a:rPr lang="en-US" sz="1900" b="1" dirty="0" err="1" smtClean="0"/>
                        <a:t>Podany</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Podany@cvut.cz</a:t>
                      </a:r>
                    </a:p>
                  </a:txBody>
                  <a:tcPr/>
                </a:tc>
                <a:tc>
                  <a:txBody>
                    <a:bodyPr/>
                    <a:lstStyle/>
                    <a:p>
                      <a:r>
                        <a:rPr lang="cs-CZ" sz="1900" b="1" dirty="0" smtClean="0"/>
                        <a:t>2563</a:t>
                      </a:r>
                      <a:endParaRPr lang="cs-CZ" sz="19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307a</a:t>
                      </a:r>
                      <a:endParaRPr lang="cs-CZ" sz="1900" b="1" dirty="0" smtClean="0"/>
                    </a:p>
                  </a:txBody>
                  <a:tcPr/>
                </a:tc>
                <a:tc>
                  <a:txBody>
                    <a:bodyPr/>
                    <a:lstStyle/>
                    <a:p>
                      <a:r>
                        <a:rPr lang="cs-CZ" sz="1900" b="1" dirty="0" smtClean="0"/>
                        <a:t>Fr 10:45</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t>Technology I.</a:t>
                      </a:r>
                      <a:endParaRPr lang="cs-CZ" sz="1900" b="1" dirty="0" smtClean="0"/>
                    </a:p>
                  </a:txBody>
                  <a:tcPr/>
                </a:tc>
                <a:tc>
                  <a:txBody>
                    <a:bodyPr/>
                    <a:lstStyle/>
                    <a:p>
                      <a:r>
                        <a:rPr lang="en-US" sz="1900" b="1" dirty="0" err="1" smtClean="0"/>
                        <a:t>Podany</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Podany@cvut.cz</a:t>
                      </a:r>
                    </a:p>
                  </a:txBody>
                  <a:tcPr/>
                </a:tc>
                <a:tc>
                  <a:txBody>
                    <a:bodyPr/>
                    <a:lstStyle/>
                    <a:p>
                      <a:r>
                        <a:rPr lang="cs-CZ" sz="1900" b="1" dirty="0" smtClean="0"/>
                        <a:t>2563</a:t>
                      </a:r>
                      <a:endParaRPr lang="cs-CZ" sz="19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361</a:t>
                      </a:r>
                      <a:endParaRPr lang="cs-CZ" sz="1900" b="1" dirty="0"/>
                    </a:p>
                  </a:txBody>
                  <a:tcPr/>
                </a:tc>
                <a:tc>
                  <a:txBody>
                    <a:bodyPr/>
                    <a:lstStyle/>
                    <a:p>
                      <a:r>
                        <a:rPr lang="cs-CZ" sz="1900" b="1" dirty="0" smtClean="0"/>
                        <a:t>We 12:30</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smtClean="0"/>
                        <a:t>Design</a:t>
                      </a:r>
                      <a:endParaRPr lang="cs-CZ" sz="1900" b="1" dirty="0"/>
                    </a:p>
                  </a:txBody>
                  <a:tcPr/>
                </a:tc>
                <a:tc>
                  <a:txBody>
                    <a:bodyPr/>
                    <a:lstStyle/>
                    <a:p>
                      <a:r>
                        <a:rPr lang="en-US" sz="1900" b="1" dirty="0" err="1" smtClean="0"/>
                        <a:t>Becka</a:t>
                      </a:r>
                      <a:endParaRPr lang="cs-CZ" sz="19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b="1" dirty="0" smtClean="0"/>
                        <a:t>Becka@cvut.cz</a:t>
                      </a:r>
                    </a:p>
                  </a:txBody>
                  <a:tcPr/>
                </a:tc>
                <a:tc>
                  <a:txBody>
                    <a:bodyPr/>
                    <a:lstStyle/>
                    <a:p>
                      <a:r>
                        <a:rPr lang="cs-CZ" sz="1900" b="1" dirty="0" smtClean="0"/>
                        <a:t>2562</a:t>
                      </a:r>
                      <a:endParaRPr lang="cs-CZ" sz="1900" b="1" dirty="0"/>
                    </a:p>
                  </a:txBody>
                  <a:tcPr/>
                </a:tc>
              </a:tr>
            </a:tbl>
          </a:graphicData>
        </a:graphic>
      </p:graphicFrame>
      <p:sp>
        <p:nvSpPr>
          <p:cNvPr id="5" name="TextBox 4"/>
          <p:cNvSpPr txBox="1"/>
          <p:nvPr/>
        </p:nvSpPr>
        <p:spPr>
          <a:xfrm>
            <a:off x="320711" y="4869160"/>
            <a:ext cx="8820472" cy="1754326"/>
          </a:xfrm>
          <a:prstGeom prst="rect">
            <a:avLst/>
          </a:prstGeom>
          <a:noFill/>
        </p:spPr>
        <p:txBody>
          <a:bodyPr wrap="square" rtlCol="0">
            <a:spAutoFit/>
          </a:bodyPr>
          <a:lstStyle/>
          <a:p>
            <a:r>
              <a:rPr lang="cs-CZ" sz="2700" u="sng" dirty="0" smtClean="0"/>
              <a:t>The „wide tables“ problems:</a:t>
            </a:r>
          </a:p>
          <a:p>
            <a:pPr marL="285750" indent="-285750">
              <a:buFont typeface="Arial" pitchFamily="34" charset="0"/>
              <a:buChar char="•"/>
            </a:pPr>
            <a:r>
              <a:rPr lang="cs-CZ" sz="2700" dirty="0" smtClean="0"/>
              <a:t>How to </a:t>
            </a:r>
            <a:r>
              <a:rPr lang="cs-CZ" sz="2700" u="sng" dirty="0" smtClean="0"/>
              <a:t>insert</a:t>
            </a:r>
            <a:r>
              <a:rPr lang="cs-CZ" sz="2700" dirty="0" smtClean="0"/>
              <a:t> a new teacher, at start with no course?</a:t>
            </a:r>
          </a:p>
          <a:p>
            <a:pPr marL="285750" indent="-285750">
              <a:buFont typeface="Arial" pitchFamily="34" charset="0"/>
              <a:buChar char="•"/>
            </a:pPr>
            <a:r>
              <a:rPr lang="cs-CZ" sz="2700" u="sng" dirty="0" smtClean="0"/>
              <a:t>Update</a:t>
            </a:r>
            <a:r>
              <a:rPr lang="cs-CZ" sz="2700" dirty="0" smtClean="0"/>
              <a:t> – mail has to be changed in more lines</a:t>
            </a:r>
          </a:p>
          <a:p>
            <a:pPr marL="285750" indent="-285750">
              <a:buFont typeface="Arial" pitchFamily="34" charset="0"/>
              <a:buChar char="•"/>
            </a:pPr>
            <a:r>
              <a:rPr lang="cs-CZ" sz="2700" dirty="0" smtClean="0"/>
              <a:t>When </a:t>
            </a:r>
            <a:r>
              <a:rPr lang="cs-CZ" sz="2700" u="sng" dirty="0" smtClean="0"/>
              <a:t>delete</a:t>
            </a:r>
            <a:r>
              <a:rPr lang="cs-CZ" sz="2700" dirty="0" smtClean="0"/>
              <a:t> the Design, we will lose a teacher</a:t>
            </a:r>
            <a:endParaRPr lang="cs-CZ" sz="2700" dirty="0"/>
          </a:p>
        </p:txBody>
      </p:sp>
    </p:spTree>
    <p:extLst>
      <p:ext uri="{BB962C8B-B14F-4D97-AF65-F5344CB8AC3E}">
        <p14:creationId xmlns:p14="http://schemas.microsoft.com/office/powerpoint/2010/main" val="4206138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t>
            </a:r>
            <a:r>
              <a:rPr lang="cs-CZ" dirty="0" smtClean="0"/>
              <a:t> normal form</a:t>
            </a:r>
            <a:endParaRPr lang="cs-CZ"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relation is in the '</a:t>
            </a:r>
            <a:r>
              <a:rPr lang="en-US" i="1" dirty="0" smtClean="0"/>
              <a:t>second normal form</a:t>
            </a:r>
            <a:r>
              <a:rPr lang="en-US" dirty="0" smtClean="0"/>
              <a:t> if it fulfills the following two requirements: </a:t>
            </a:r>
          </a:p>
          <a:p>
            <a:r>
              <a:rPr lang="en-US" dirty="0" smtClean="0"/>
              <a:t>It is in first normal form.</a:t>
            </a:r>
          </a:p>
          <a:p>
            <a:r>
              <a:rPr lang="en-US" dirty="0" smtClean="0"/>
              <a:t>It does not have any non-prime attribute that is functionally dependent on any proper subset of any candidate key of the relation. </a:t>
            </a:r>
            <a:r>
              <a:rPr lang="en-US" b="1" dirty="0" smtClean="0"/>
              <a:t>A non-prime attribute of a relation</a:t>
            </a:r>
            <a:r>
              <a:rPr lang="en-US" dirty="0" smtClean="0"/>
              <a:t> is an attribute that is not a part of any candidate key of the relation.</a:t>
            </a:r>
            <a:endParaRPr lang="en-US" dirty="0"/>
          </a:p>
        </p:txBody>
      </p:sp>
    </p:spTree>
    <p:extLst>
      <p:ext uri="{BB962C8B-B14F-4D97-AF65-F5344CB8AC3E}">
        <p14:creationId xmlns:p14="http://schemas.microsoft.com/office/powerpoint/2010/main" val="348451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Example not in </a:t>
            </a:r>
            <a:r>
              <a:rPr lang="en-US" dirty="0" smtClean="0"/>
              <a:t>2</a:t>
            </a:r>
            <a:r>
              <a:rPr lang="cs-CZ" dirty="0" smtClean="0"/>
              <a:t>NF</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0883542"/>
              </p:ext>
            </p:extLst>
          </p:nvPr>
        </p:nvGraphicFramePr>
        <p:xfrm>
          <a:off x="457200" y="1600200"/>
          <a:ext cx="8229600" cy="3566160"/>
        </p:xfrm>
        <a:graphic>
          <a:graphicData uri="http://schemas.openxmlformats.org/drawingml/2006/table">
            <a:tbl>
              <a:tblPr firstRow="1" bandRow="1">
                <a:tableStyleId>{5C22544A-7EE6-4342-B048-85BDC9FD1C3A}</a:tableStyleId>
              </a:tblPr>
              <a:tblGrid>
                <a:gridCol w="1645920"/>
                <a:gridCol w="1172736"/>
                <a:gridCol w="2448272"/>
                <a:gridCol w="1800200"/>
                <a:gridCol w="1162472"/>
              </a:tblGrid>
              <a:tr h="370840">
                <a:tc>
                  <a:txBody>
                    <a:bodyPr/>
                    <a:lstStyle/>
                    <a:p>
                      <a:r>
                        <a:rPr lang="en-US" sz="2000" b="1" dirty="0" smtClean="0"/>
                        <a:t>SIGN</a:t>
                      </a:r>
                      <a:endParaRPr lang="cs-CZ" sz="2000" b="1" dirty="0"/>
                    </a:p>
                  </a:txBody>
                  <a:tcPr/>
                </a:tc>
                <a:tc>
                  <a:txBody>
                    <a:bodyPr/>
                    <a:lstStyle/>
                    <a:p>
                      <a:r>
                        <a:rPr lang="en-US" sz="2000" b="1" dirty="0" err="1" smtClean="0"/>
                        <a:t>subsign</a:t>
                      </a:r>
                      <a:endParaRPr lang="cs-CZ" sz="2000" b="1" dirty="0"/>
                    </a:p>
                  </a:txBody>
                  <a:tcPr/>
                </a:tc>
                <a:tc>
                  <a:txBody>
                    <a:bodyPr/>
                    <a:lstStyle/>
                    <a:p>
                      <a:r>
                        <a:rPr lang="en-US" sz="2000" b="1" dirty="0" smtClean="0"/>
                        <a:t>Title</a:t>
                      </a:r>
                      <a:endParaRPr lang="cs-CZ" sz="2000" b="1" dirty="0"/>
                    </a:p>
                  </a:txBody>
                  <a:tcPr/>
                </a:tc>
                <a:tc>
                  <a:txBody>
                    <a:bodyPr/>
                    <a:lstStyle/>
                    <a:p>
                      <a:r>
                        <a:rPr lang="en-US" sz="2000" b="1" dirty="0" smtClean="0"/>
                        <a:t>Author</a:t>
                      </a:r>
                      <a:endParaRPr lang="cs-CZ" sz="2000" b="1" dirty="0"/>
                    </a:p>
                  </a:txBody>
                  <a:tcPr/>
                </a:tc>
                <a:tc>
                  <a:txBody>
                    <a:bodyPr/>
                    <a:lstStyle/>
                    <a:p>
                      <a:r>
                        <a:rPr lang="en-US" sz="2000" b="1" dirty="0" smtClean="0"/>
                        <a:t>Year</a:t>
                      </a:r>
                      <a:endParaRPr lang="cs-CZ" sz="2000" b="1" dirty="0"/>
                    </a:p>
                  </a:txBody>
                  <a:tcPr/>
                </a:tc>
              </a:tr>
              <a:tr h="370840">
                <a:tc>
                  <a:txBody>
                    <a:bodyPr/>
                    <a:lstStyle/>
                    <a:p>
                      <a:r>
                        <a:rPr lang="en-US" sz="2000" b="1" dirty="0" smtClean="0"/>
                        <a:t>S2545</a:t>
                      </a:r>
                      <a:endParaRPr lang="cs-CZ" sz="2000" b="1" dirty="0"/>
                    </a:p>
                  </a:txBody>
                  <a:tcPr/>
                </a:tc>
                <a:tc>
                  <a:txBody>
                    <a:bodyPr/>
                    <a:lstStyle/>
                    <a:p>
                      <a:r>
                        <a:rPr lang="en-US" sz="2000" b="1" dirty="0" smtClean="0"/>
                        <a:t>a</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S2545</a:t>
                      </a:r>
                      <a:endParaRPr lang="cs-CZ" sz="2000" b="1" dirty="0"/>
                    </a:p>
                  </a:txBody>
                  <a:tcPr/>
                </a:tc>
                <a:tc>
                  <a:txBody>
                    <a:bodyPr/>
                    <a:lstStyle/>
                    <a:p>
                      <a:r>
                        <a:rPr lang="en-US" sz="2000" b="1" dirty="0" smtClean="0"/>
                        <a:t>b</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S2545</a:t>
                      </a:r>
                      <a:endParaRPr lang="cs-CZ" sz="2000" b="1" dirty="0"/>
                    </a:p>
                  </a:txBody>
                  <a:tcPr/>
                </a:tc>
                <a:tc>
                  <a:txBody>
                    <a:bodyPr/>
                    <a:lstStyle/>
                    <a:p>
                      <a:r>
                        <a:rPr lang="en-US" sz="2000" b="1" dirty="0" smtClean="0"/>
                        <a:t>c</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S2462</a:t>
                      </a:r>
                      <a:endParaRPr lang="cs-CZ" sz="2000" b="1" dirty="0"/>
                    </a:p>
                  </a:txBody>
                  <a:tcPr/>
                </a:tc>
                <a:tc>
                  <a:txBody>
                    <a:bodyPr/>
                    <a:lstStyle/>
                    <a:p>
                      <a:r>
                        <a:rPr lang="en-US" sz="2000" b="1" dirty="0" smtClean="0"/>
                        <a:t>a</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a:t>
                      </a:r>
                      <a:endParaRPr lang="cs-CZ" sz="2000" b="1" dirty="0"/>
                    </a:p>
                  </a:txBody>
                  <a:tcPr/>
                </a:tc>
                <a:tc>
                  <a:txBody>
                    <a:bodyPr/>
                    <a:lstStyle/>
                    <a:p>
                      <a:r>
                        <a:rPr lang="en-US" sz="2000" b="1" dirty="0" smtClean="0"/>
                        <a:t>b</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a:t>
                      </a:r>
                      <a:endParaRPr lang="cs-CZ" sz="2000" b="1" dirty="0"/>
                    </a:p>
                  </a:txBody>
                  <a:tcPr/>
                </a:tc>
                <a:tc>
                  <a:txBody>
                    <a:bodyPr/>
                    <a:lstStyle/>
                    <a:p>
                      <a:r>
                        <a:rPr lang="en-US" sz="2000" b="1" dirty="0" smtClean="0"/>
                        <a:t>c</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a:t>
                      </a:r>
                      <a:endParaRPr lang="cs-CZ" sz="2000" b="1" dirty="0"/>
                    </a:p>
                  </a:txBody>
                  <a:tcPr/>
                </a:tc>
                <a:tc>
                  <a:txBody>
                    <a:bodyPr/>
                    <a:lstStyle/>
                    <a:p>
                      <a:r>
                        <a:rPr lang="en-US" sz="2000" b="1" dirty="0" smtClean="0"/>
                        <a:t>d</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S2652</a:t>
                      </a:r>
                      <a:endParaRPr lang="cs-CZ" sz="2000" b="1" dirty="0"/>
                    </a:p>
                  </a:txBody>
                  <a:tcPr/>
                </a:tc>
                <a:tc>
                  <a:txBody>
                    <a:bodyPr/>
                    <a:lstStyle/>
                    <a:p>
                      <a:r>
                        <a:rPr lang="en-US" sz="2000" b="1" dirty="0" smtClean="0"/>
                        <a:t>a</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Design</a:t>
                      </a:r>
                      <a:endParaRPr lang="cs-CZ" sz="2000" b="1" dirty="0"/>
                    </a:p>
                  </a:txBody>
                  <a:tcPr/>
                </a:tc>
                <a:tc>
                  <a:txBody>
                    <a:bodyPr/>
                    <a:lstStyle/>
                    <a:p>
                      <a:r>
                        <a:rPr lang="en-US" sz="2000" b="1" dirty="0" err="1" smtClean="0"/>
                        <a:t>Becka</a:t>
                      </a:r>
                      <a:endParaRPr lang="cs-CZ" sz="2000" b="1" dirty="0"/>
                    </a:p>
                  </a:txBody>
                  <a:tcPr/>
                </a:tc>
                <a:tc>
                  <a:txBody>
                    <a:bodyPr/>
                    <a:lstStyle/>
                    <a:p>
                      <a:r>
                        <a:rPr lang="en-US" sz="2000" b="1" dirty="0" smtClean="0"/>
                        <a:t>1992</a:t>
                      </a:r>
                      <a:endParaRPr lang="cs-CZ" sz="2000" b="1" dirty="0"/>
                    </a:p>
                  </a:txBody>
                  <a:tcPr/>
                </a:tc>
              </a:tr>
            </a:tbl>
          </a:graphicData>
        </a:graphic>
      </p:graphicFrame>
      <p:sp>
        <p:nvSpPr>
          <p:cNvPr id="3" name="Right Brace 2"/>
          <p:cNvSpPr/>
          <p:nvPr/>
        </p:nvSpPr>
        <p:spPr>
          <a:xfrm rot="5400000">
            <a:off x="1583668" y="4329100"/>
            <a:ext cx="504056" cy="216024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Rounded Rectangle 6"/>
          <p:cNvSpPr/>
          <p:nvPr/>
        </p:nvSpPr>
        <p:spPr>
          <a:xfrm>
            <a:off x="863588" y="5661248"/>
            <a:ext cx="1944216" cy="638780"/>
          </a:xfrm>
          <a:prstGeom prst="roundRect">
            <a:avLst/>
          </a:prstGeom>
          <a:solidFill>
            <a:srgbClr val="FFC637">
              <a:alpha val="43000"/>
            </a:srgb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chemeClr val="tx1"/>
                </a:solidFill>
              </a:rPr>
              <a:t>Primary key</a:t>
            </a:r>
          </a:p>
        </p:txBody>
      </p:sp>
    </p:spTree>
    <p:extLst>
      <p:ext uri="{BB962C8B-B14F-4D97-AF65-F5344CB8AC3E}">
        <p14:creationId xmlns:p14="http://schemas.microsoft.com/office/powerpoint/2010/main" val="127672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a:t>
            </a:r>
            <a:r>
              <a:rPr lang="cs-CZ" dirty="0" smtClean="0"/>
              <a:t> normal form</a:t>
            </a:r>
            <a:endParaRPr lang="cs-CZ" dirty="0"/>
          </a:p>
        </p:txBody>
      </p:sp>
      <p:sp>
        <p:nvSpPr>
          <p:cNvPr id="3" name="Content Placeholder 2"/>
          <p:cNvSpPr>
            <a:spLocks noGrp="1"/>
          </p:cNvSpPr>
          <p:nvPr>
            <p:ph idx="1"/>
          </p:nvPr>
        </p:nvSpPr>
        <p:spPr/>
        <p:txBody>
          <a:bodyPr>
            <a:normAutofit/>
          </a:bodyPr>
          <a:lstStyle/>
          <a:p>
            <a:pPr marL="0" indent="0">
              <a:buNone/>
            </a:pPr>
            <a:r>
              <a:rPr lang="en-US" dirty="0" smtClean="0"/>
              <a:t>A database relation (e.g. a database table) is said to meet third normal form standards if all the attributes (e.g. database columns) are functionally dependent on solely the primary key.</a:t>
            </a:r>
            <a:endParaRPr lang="en-US" dirty="0"/>
          </a:p>
        </p:txBody>
      </p:sp>
    </p:spTree>
    <p:extLst>
      <p:ext uri="{BB962C8B-B14F-4D97-AF65-F5344CB8AC3E}">
        <p14:creationId xmlns:p14="http://schemas.microsoft.com/office/powerpoint/2010/main" val="2249397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Example not in </a:t>
            </a:r>
            <a:r>
              <a:rPr lang="en-US" dirty="0" smtClean="0"/>
              <a:t>3</a:t>
            </a:r>
            <a:r>
              <a:rPr lang="cs-CZ" dirty="0" smtClean="0"/>
              <a:t>NF</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8502146"/>
              </p:ext>
            </p:extLst>
          </p:nvPr>
        </p:nvGraphicFramePr>
        <p:xfrm>
          <a:off x="457200" y="1600200"/>
          <a:ext cx="6583680" cy="3566160"/>
        </p:xfrm>
        <a:graphic>
          <a:graphicData uri="http://schemas.openxmlformats.org/drawingml/2006/table">
            <a:tbl>
              <a:tblPr firstRow="1" bandRow="1">
                <a:tableStyleId>{5C22544A-7EE6-4342-B048-85BDC9FD1C3A}</a:tableStyleId>
              </a:tblPr>
              <a:tblGrid>
                <a:gridCol w="1645920"/>
                <a:gridCol w="2407136"/>
                <a:gridCol w="1656184"/>
                <a:gridCol w="874440"/>
              </a:tblGrid>
              <a:tr h="370840">
                <a:tc>
                  <a:txBody>
                    <a:bodyPr/>
                    <a:lstStyle/>
                    <a:p>
                      <a:r>
                        <a:rPr lang="en-US" sz="2000" b="1" dirty="0" smtClean="0"/>
                        <a:t>SIGN</a:t>
                      </a:r>
                      <a:endParaRPr lang="cs-CZ" sz="2000" b="1" dirty="0"/>
                    </a:p>
                  </a:txBody>
                  <a:tcPr/>
                </a:tc>
                <a:tc>
                  <a:txBody>
                    <a:bodyPr/>
                    <a:lstStyle/>
                    <a:p>
                      <a:r>
                        <a:rPr lang="en-US" sz="2000" b="1" dirty="0" smtClean="0"/>
                        <a:t>Title</a:t>
                      </a:r>
                      <a:endParaRPr lang="cs-CZ" sz="2000" b="1" dirty="0"/>
                    </a:p>
                  </a:txBody>
                  <a:tcPr/>
                </a:tc>
                <a:tc>
                  <a:txBody>
                    <a:bodyPr/>
                    <a:lstStyle/>
                    <a:p>
                      <a:r>
                        <a:rPr lang="en-US" sz="2000" b="1" dirty="0" smtClean="0"/>
                        <a:t>Author</a:t>
                      </a:r>
                      <a:endParaRPr lang="cs-CZ" sz="2000" b="1" dirty="0"/>
                    </a:p>
                  </a:txBody>
                  <a:tcPr/>
                </a:tc>
                <a:tc>
                  <a:txBody>
                    <a:bodyPr/>
                    <a:lstStyle/>
                    <a:p>
                      <a:r>
                        <a:rPr lang="en-US" sz="2000" b="1" dirty="0" smtClean="0"/>
                        <a:t>Year</a:t>
                      </a:r>
                      <a:endParaRPr lang="cs-CZ" sz="2000" b="1" dirty="0"/>
                    </a:p>
                  </a:txBody>
                  <a:tcPr/>
                </a:tc>
              </a:tr>
              <a:tr h="370840">
                <a:tc>
                  <a:txBody>
                    <a:bodyPr/>
                    <a:lstStyle/>
                    <a:p>
                      <a:r>
                        <a:rPr lang="en-US" sz="2000" b="1" dirty="0" smtClean="0"/>
                        <a:t>S2545a</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S2545b</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S2545c</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S2462a</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S2462b</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S2462c</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S2462d</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S2652a</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Design</a:t>
                      </a:r>
                      <a:endParaRPr lang="cs-CZ" sz="2000" b="1" dirty="0"/>
                    </a:p>
                  </a:txBody>
                  <a:tcPr/>
                </a:tc>
                <a:tc>
                  <a:txBody>
                    <a:bodyPr/>
                    <a:lstStyle/>
                    <a:p>
                      <a:r>
                        <a:rPr lang="en-US" sz="2000" b="1" dirty="0" err="1" smtClean="0"/>
                        <a:t>Becka</a:t>
                      </a:r>
                      <a:endParaRPr lang="cs-CZ" sz="2000" b="1" dirty="0"/>
                    </a:p>
                  </a:txBody>
                  <a:tcPr/>
                </a:tc>
                <a:tc>
                  <a:txBody>
                    <a:bodyPr/>
                    <a:lstStyle/>
                    <a:p>
                      <a:r>
                        <a:rPr lang="en-US" sz="2000" b="1" dirty="0" smtClean="0"/>
                        <a:t>1992</a:t>
                      </a:r>
                      <a:endParaRPr lang="cs-CZ" sz="2000" b="1" dirty="0"/>
                    </a:p>
                  </a:txBody>
                  <a:tcPr/>
                </a:tc>
              </a:tr>
            </a:tbl>
          </a:graphicData>
        </a:graphic>
      </p:graphicFrame>
    </p:spTree>
    <p:extLst>
      <p:ext uri="{BB962C8B-B14F-4D97-AF65-F5344CB8AC3E}">
        <p14:creationId xmlns:p14="http://schemas.microsoft.com/office/powerpoint/2010/main" val="2448418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Example in </a:t>
            </a:r>
            <a:r>
              <a:rPr lang="en-US" dirty="0" smtClean="0"/>
              <a:t>3</a:t>
            </a:r>
            <a:r>
              <a:rPr lang="cs-CZ" dirty="0" smtClean="0"/>
              <a:t>NF</a:t>
            </a:r>
            <a:endParaRPr lang="cs-CZ" dirty="0"/>
          </a:p>
        </p:txBody>
      </p:sp>
      <p:graphicFrame>
        <p:nvGraphicFramePr>
          <p:cNvPr id="5" name="Content Placeholder 3"/>
          <p:cNvGraphicFramePr>
            <a:graphicFrameLocks/>
          </p:cNvGraphicFramePr>
          <p:nvPr>
            <p:extLst>
              <p:ext uri="{D42A27DB-BD31-4B8C-83A1-F6EECF244321}">
                <p14:modId xmlns:p14="http://schemas.microsoft.com/office/powerpoint/2010/main" val="1007601449"/>
              </p:ext>
            </p:extLst>
          </p:nvPr>
        </p:nvGraphicFramePr>
        <p:xfrm>
          <a:off x="3275856" y="1772816"/>
          <a:ext cx="5544616" cy="1584960"/>
        </p:xfrm>
        <a:graphic>
          <a:graphicData uri="http://schemas.openxmlformats.org/drawingml/2006/table">
            <a:tbl>
              <a:tblPr firstRow="1" bandRow="1">
                <a:tableStyleId>{5C22544A-7EE6-4342-B048-85BDC9FD1C3A}</a:tableStyleId>
              </a:tblPr>
              <a:tblGrid>
                <a:gridCol w="909651"/>
                <a:gridCol w="1970669"/>
                <a:gridCol w="1440160"/>
                <a:gridCol w="1224136"/>
              </a:tblGrid>
              <a:tr h="370840">
                <a:tc>
                  <a:txBody>
                    <a:bodyPr/>
                    <a:lstStyle/>
                    <a:p>
                      <a:r>
                        <a:rPr lang="en-US" sz="2000" dirty="0" smtClean="0"/>
                        <a:t>SIGN</a:t>
                      </a:r>
                      <a:endParaRPr lang="cs-CZ" sz="2000" dirty="0"/>
                    </a:p>
                  </a:txBody>
                  <a:tcPr/>
                </a:tc>
                <a:tc>
                  <a:txBody>
                    <a:bodyPr/>
                    <a:lstStyle/>
                    <a:p>
                      <a:r>
                        <a:rPr lang="en-US" sz="2000" dirty="0" smtClean="0"/>
                        <a:t>Title</a:t>
                      </a:r>
                      <a:endParaRPr lang="cs-CZ" sz="2000" dirty="0"/>
                    </a:p>
                  </a:txBody>
                  <a:tcPr/>
                </a:tc>
                <a:tc>
                  <a:txBody>
                    <a:bodyPr/>
                    <a:lstStyle/>
                    <a:p>
                      <a:r>
                        <a:rPr lang="en-US" sz="2000" dirty="0" smtClean="0"/>
                        <a:t>Author</a:t>
                      </a:r>
                      <a:endParaRPr lang="cs-CZ" sz="2000" dirty="0"/>
                    </a:p>
                  </a:txBody>
                  <a:tcPr/>
                </a:tc>
                <a:tc>
                  <a:txBody>
                    <a:bodyPr/>
                    <a:lstStyle/>
                    <a:p>
                      <a:r>
                        <a:rPr lang="en-US" sz="2000" dirty="0" smtClean="0"/>
                        <a:t>Year</a:t>
                      </a:r>
                      <a:endParaRPr lang="cs-CZ" sz="2000" dirty="0"/>
                    </a:p>
                  </a:txBody>
                  <a:tcPr/>
                </a:tc>
              </a:tr>
              <a:tr h="370840">
                <a:tc>
                  <a:txBody>
                    <a:bodyPr/>
                    <a:lstStyle/>
                    <a:p>
                      <a:r>
                        <a:rPr lang="en-US" sz="2000" b="1" dirty="0" smtClean="0"/>
                        <a:t>S2545</a:t>
                      </a:r>
                      <a:endParaRPr lang="cs-CZ" sz="2000" b="1" dirty="0"/>
                    </a:p>
                  </a:txBody>
                  <a:tcPr/>
                </a:tc>
                <a:tc>
                  <a:txBody>
                    <a:bodyPr/>
                    <a:lstStyle/>
                    <a:p>
                      <a:r>
                        <a:rPr lang="en-US" sz="2000" b="1" dirty="0" smtClean="0"/>
                        <a:t>Mathematics I.</a:t>
                      </a:r>
                      <a:endParaRPr lang="cs-CZ" sz="2000" b="1" dirty="0"/>
                    </a:p>
                  </a:txBody>
                  <a:tcPr/>
                </a:tc>
                <a:tc>
                  <a:txBody>
                    <a:bodyPr/>
                    <a:lstStyle/>
                    <a:p>
                      <a:r>
                        <a:rPr lang="en-US" sz="2000" b="1" dirty="0" err="1" smtClean="0"/>
                        <a:t>Neustupa</a:t>
                      </a:r>
                      <a:endParaRPr lang="cs-CZ" sz="2000" b="1" dirty="0"/>
                    </a:p>
                  </a:txBody>
                  <a:tcPr/>
                </a:tc>
                <a:tc>
                  <a:txBody>
                    <a:bodyPr/>
                    <a:lstStyle/>
                    <a:p>
                      <a:r>
                        <a:rPr lang="en-US" sz="2000" b="1" dirty="0" smtClean="0"/>
                        <a:t>1997</a:t>
                      </a:r>
                      <a:endParaRPr lang="cs-CZ" sz="2000" b="1" dirty="0"/>
                    </a:p>
                  </a:txBody>
                  <a:tcPr/>
                </a:tc>
              </a:tr>
              <a:tr h="370840">
                <a:tc>
                  <a:txBody>
                    <a:bodyPr/>
                    <a:lstStyle/>
                    <a:p>
                      <a:r>
                        <a:rPr lang="en-US" sz="2000" b="1" dirty="0" smtClean="0"/>
                        <a:t>S2462</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 I.</a:t>
                      </a:r>
                      <a:endParaRPr lang="cs-CZ" sz="2000" b="1" dirty="0" smtClean="0"/>
                    </a:p>
                  </a:txBody>
                  <a:tcPr/>
                </a:tc>
                <a:tc>
                  <a:txBody>
                    <a:bodyPr/>
                    <a:lstStyle/>
                    <a:p>
                      <a:r>
                        <a:rPr lang="en-US" sz="2000" b="1" dirty="0" err="1" smtClean="0"/>
                        <a:t>Podany</a:t>
                      </a:r>
                      <a:endParaRPr lang="cs-CZ" sz="2000" b="1" dirty="0"/>
                    </a:p>
                  </a:txBody>
                  <a:tcPr/>
                </a:tc>
                <a:tc>
                  <a:txBody>
                    <a:bodyPr/>
                    <a:lstStyle/>
                    <a:p>
                      <a:r>
                        <a:rPr lang="en-US" sz="2000" b="1" dirty="0" smtClean="0"/>
                        <a:t>2005</a:t>
                      </a:r>
                      <a:endParaRPr lang="cs-CZ" sz="2000" b="1" dirty="0"/>
                    </a:p>
                  </a:txBody>
                  <a:tcPr/>
                </a:tc>
              </a:tr>
              <a:tr h="370840">
                <a:tc>
                  <a:txBody>
                    <a:bodyPr/>
                    <a:lstStyle/>
                    <a:p>
                      <a:r>
                        <a:rPr lang="en-US" sz="2000" b="1" dirty="0" smtClean="0"/>
                        <a:t>S2652</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Design</a:t>
                      </a:r>
                      <a:endParaRPr lang="cs-CZ" sz="2000" b="1" dirty="0"/>
                    </a:p>
                  </a:txBody>
                  <a:tcPr/>
                </a:tc>
                <a:tc>
                  <a:txBody>
                    <a:bodyPr/>
                    <a:lstStyle/>
                    <a:p>
                      <a:r>
                        <a:rPr lang="en-US" sz="2000" b="1" dirty="0" err="1" smtClean="0"/>
                        <a:t>Becka</a:t>
                      </a:r>
                      <a:endParaRPr lang="cs-CZ" sz="2000" b="1" dirty="0"/>
                    </a:p>
                  </a:txBody>
                  <a:tcPr/>
                </a:tc>
                <a:tc>
                  <a:txBody>
                    <a:bodyPr/>
                    <a:lstStyle/>
                    <a:p>
                      <a:r>
                        <a:rPr lang="en-US" sz="2000" b="1" dirty="0" smtClean="0"/>
                        <a:t>1992</a:t>
                      </a:r>
                      <a:endParaRPr lang="cs-CZ" sz="2000"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7763682"/>
              </p:ext>
            </p:extLst>
          </p:nvPr>
        </p:nvGraphicFramePr>
        <p:xfrm>
          <a:off x="251520" y="1340768"/>
          <a:ext cx="2196244" cy="3566160"/>
        </p:xfrm>
        <a:graphic>
          <a:graphicData uri="http://schemas.openxmlformats.org/drawingml/2006/table">
            <a:tbl>
              <a:tblPr firstRow="1" bandRow="1">
                <a:tableStyleId>{5C22544A-7EE6-4342-B048-85BDC9FD1C3A}</a:tableStyleId>
              </a:tblPr>
              <a:tblGrid>
                <a:gridCol w="418332"/>
                <a:gridCol w="888956"/>
                <a:gridCol w="888956"/>
              </a:tblGrid>
              <a:tr h="370840">
                <a:tc>
                  <a:txBody>
                    <a:bodyPr/>
                    <a:lstStyle/>
                    <a:p>
                      <a:r>
                        <a:rPr lang="en-US" sz="2000" dirty="0" smtClean="0"/>
                        <a:t>ID</a:t>
                      </a:r>
                      <a:endParaRPr lang="cs-CZ" sz="2000" dirty="0"/>
                    </a:p>
                  </a:txBody>
                  <a:tcPr/>
                </a:tc>
                <a:tc>
                  <a:txBody>
                    <a:bodyPr/>
                    <a:lstStyle/>
                    <a:p>
                      <a:r>
                        <a:rPr lang="cs-CZ" sz="2000" dirty="0" smtClean="0"/>
                        <a:t>subSg.</a:t>
                      </a:r>
                      <a:endParaRPr lang="cs-CZ" sz="2000" dirty="0"/>
                    </a:p>
                  </a:txBody>
                  <a:tcPr/>
                </a:tc>
                <a:tc>
                  <a:txBody>
                    <a:bodyPr/>
                    <a:lstStyle/>
                    <a:p>
                      <a:r>
                        <a:rPr lang="en-US" sz="2000" dirty="0" smtClean="0"/>
                        <a:t>Sign</a:t>
                      </a:r>
                      <a:endParaRPr lang="cs-CZ" sz="2000" dirty="0"/>
                    </a:p>
                  </a:txBody>
                  <a:tcPr/>
                </a:tc>
              </a:tr>
              <a:tr h="370840">
                <a:tc>
                  <a:txBody>
                    <a:bodyPr/>
                    <a:lstStyle/>
                    <a:p>
                      <a:r>
                        <a:rPr lang="en-US" sz="2000" b="1" dirty="0" smtClean="0"/>
                        <a:t>1</a:t>
                      </a:r>
                    </a:p>
                  </a:txBody>
                  <a:tcPr/>
                </a:tc>
                <a:tc>
                  <a:txBody>
                    <a:bodyPr/>
                    <a:lstStyle/>
                    <a:p>
                      <a:r>
                        <a:rPr lang="cs-CZ" sz="2000" b="1" dirty="0" smtClean="0"/>
                        <a:t>a</a:t>
                      </a:r>
                      <a:endParaRPr lang="cs-CZ" sz="2000" b="1" dirty="0"/>
                    </a:p>
                  </a:txBody>
                  <a:tcPr/>
                </a:tc>
                <a:tc>
                  <a:txBody>
                    <a:bodyPr/>
                    <a:lstStyle/>
                    <a:p>
                      <a:r>
                        <a:rPr lang="en-US" sz="2000" b="1" dirty="0" smtClean="0"/>
                        <a:t>S2545</a:t>
                      </a:r>
                      <a:endParaRPr lang="cs-CZ" sz="2000" b="1" dirty="0"/>
                    </a:p>
                  </a:txBody>
                  <a:tcPr/>
                </a:tc>
              </a:tr>
              <a:tr h="370840">
                <a:tc>
                  <a:txBody>
                    <a:bodyPr/>
                    <a:lstStyle/>
                    <a:p>
                      <a:r>
                        <a:rPr lang="en-US" sz="2000" b="1" dirty="0" smtClean="0"/>
                        <a:t>2</a:t>
                      </a:r>
                      <a:endParaRPr lang="cs-CZ" sz="2000" b="1" dirty="0"/>
                    </a:p>
                  </a:txBody>
                  <a:tcPr/>
                </a:tc>
                <a:tc>
                  <a:txBody>
                    <a:bodyPr/>
                    <a:lstStyle/>
                    <a:p>
                      <a:r>
                        <a:rPr lang="cs-CZ" sz="2000" b="1" dirty="0" smtClean="0"/>
                        <a:t>b</a:t>
                      </a:r>
                      <a:endParaRPr lang="cs-CZ" sz="2000" b="1" dirty="0"/>
                    </a:p>
                  </a:txBody>
                  <a:tcPr/>
                </a:tc>
                <a:tc>
                  <a:txBody>
                    <a:bodyPr/>
                    <a:lstStyle/>
                    <a:p>
                      <a:r>
                        <a:rPr lang="en-US" sz="2000" b="1" dirty="0" smtClean="0"/>
                        <a:t>S2545</a:t>
                      </a:r>
                      <a:endParaRPr lang="cs-CZ" sz="2000" b="1" dirty="0"/>
                    </a:p>
                  </a:txBody>
                  <a:tcPr/>
                </a:tc>
              </a:tr>
              <a:tr h="370840">
                <a:tc>
                  <a:txBody>
                    <a:bodyPr/>
                    <a:lstStyle/>
                    <a:p>
                      <a:r>
                        <a:rPr lang="en-US" sz="2000" b="1" dirty="0" smtClean="0"/>
                        <a:t>3</a:t>
                      </a:r>
                      <a:endParaRPr lang="cs-CZ" sz="2000" b="1" dirty="0"/>
                    </a:p>
                  </a:txBody>
                  <a:tcPr/>
                </a:tc>
                <a:tc>
                  <a:txBody>
                    <a:bodyPr/>
                    <a:lstStyle/>
                    <a:p>
                      <a:r>
                        <a:rPr lang="cs-CZ" sz="2000" b="1" dirty="0" smtClean="0"/>
                        <a:t>c</a:t>
                      </a:r>
                      <a:endParaRPr lang="cs-CZ" sz="2000" b="1" dirty="0"/>
                    </a:p>
                  </a:txBody>
                  <a:tcPr/>
                </a:tc>
                <a:tc>
                  <a:txBody>
                    <a:bodyPr/>
                    <a:lstStyle/>
                    <a:p>
                      <a:r>
                        <a:rPr lang="en-US" sz="2000" b="1" dirty="0" smtClean="0"/>
                        <a:t>S2545</a:t>
                      </a:r>
                      <a:endParaRPr lang="cs-CZ" sz="2000" b="1" dirty="0"/>
                    </a:p>
                  </a:txBody>
                  <a:tcPr/>
                </a:tc>
              </a:tr>
              <a:tr h="370840">
                <a:tc>
                  <a:txBody>
                    <a:bodyPr/>
                    <a:lstStyle/>
                    <a:p>
                      <a:r>
                        <a:rPr lang="en-US" sz="2000" b="1" dirty="0" smtClean="0"/>
                        <a:t>4</a:t>
                      </a:r>
                      <a:endParaRPr lang="cs-CZ" sz="2000" b="1" dirty="0"/>
                    </a:p>
                  </a:txBody>
                  <a:tcPr/>
                </a:tc>
                <a:tc>
                  <a:txBody>
                    <a:bodyPr/>
                    <a:lstStyle/>
                    <a:p>
                      <a:r>
                        <a:rPr lang="cs-CZ" sz="2000" b="1" dirty="0" smtClean="0"/>
                        <a:t>a</a:t>
                      </a:r>
                      <a:endParaRPr lang="cs-CZ" sz="2000" b="1" dirty="0"/>
                    </a:p>
                  </a:txBody>
                  <a:tcPr/>
                </a:tc>
                <a:tc>
                  <a:txBody>
                    <a:bodyPr/>
                    <a:lstStyle/>
                    <a:p>
                      <a:r>
                        <a:rPr lang="en-US" sz="2000" b="1" dirty="0" smtClean="0"/>
                        <a:t>S2462</a:t>
                      </a:r>
                      <a:endParaRPr lang="cs-CZ" sz="2000" b="1" dirty="0"/>
                    </a:p>
                  </a:txBody>
                  <a:tcPr/>
                </a:tc>
              </a:tr>
              <a:tr h="370840">
                <a:tc>
                  <a:txBody>
                    <a:bodyPr/>
                    <a:lstStyle/>
                    <a:p>
                      <a:r>
                        <a:rPr lang="en-US" sz="2000" b="1" dirty="0" smtClean="0"/>
                        <a:t>5</a:t>
                      </a:r>
                      <a:endParaRPr lang="cs-CZ" sz="2000" b="1" dirty="0"/>
                    </a:p>
                  </a:txBody>
                  <a:tcPr/>
                </a:tc>
                <a:tc>
                  <a:txBody>
                    <a:bodyPr/>
                    <a:lstStyle/>
                    <a:p>
                      <a:r>
                        <a:rPr lang="cs-CZ" sz="2000" b="1" dirty="0" smtClean="0"/>
                        <a:t>b</a:t>
                      </a:r>
                      <a:endParaRPr lang="cs-CZ" sz="2000" b="1" dirty="0"/>
                    </a:p>
                  </a:txBody>
                  <a:tcPr/>
                </a:tc>
                <a:tc>
                  <a:txBody>
                    <a:bodyPr/>
                    <a:lstStyle/>
                    <a:p>
                      <a:r>
                        <a:rPr lang="en-US" sz="2000" b="1" dirty="0" smtClean="0"/>
                        <a:t>S2462</a:t>
                      </a:r>
                      <a:endParaRPr lang="cs-CZ" sz="2000" b="1" dirty="0"/>
                    </a:p>
                  </a:txBody>
                  <a:tcPr/>
                </a:tc>
              </a:tr>
              <a:tr h="370840">
                <a:tc>
                  <a:txBody>
                    <a:bodyPr/>
                    <a:lstStyle/>
                    <a:p>
                      <a:r>
                        <a:rPr lang="en-US" sz="2000" b="1" dirty="0" smtClean="0"/>
                        <a:t>6</a:t>
                      </a:r>
                      <a:endParaRPr lang="cs-CZ" sz="2000" b="1" dirty="0"/>
                    </a:p>
                  </a:txBody>
                  <a:tcPr/>
                </a:tc>
                <a:tc>
                  <a:txBody>
                    <a:bodyPr/>
                    <a:lstStyle/>
                    <a:p>
                      <a:r>
                        <a:rPr lang="cs-CZ" sz="2000" b="1" dirty="0" smtClean="0"/>
                        <a:t>c</a:t>
                      </a:r>
                      <a:endParaRPr lang="cs-CZ" sz="2000" b="1" dirty="0"/>
                    </a:p>
                  </a:txBody>
                  <a:tcPr/>
                </a:tc>
                <a:tc>
                  <a:txBody>
                    <a:bodyPr/>
                    <a:lstStyle/>
                    <a:p>
                      <a:r>
                        <a:rPr lang="en-US" sz="2000" b="1" dirty="0" smtClean="0"/>
                        <a:t>S2462</a:t>
                      </a:r>
                      <a:endParaRPr lang="cs-CZ" sz="2000" b="1" dirty="0"/>
                    </a:p>
                  </a:txBody>
                  <a:tcPr/>
                </a:tc>
              </a:tr>
              <a:tr h="370840">
                <a:tc>
                  <a:txBody>
                    <a:bodyPr/>
                    <a:lstStyle/>
                    <a:p>
                      <a:r>
                        <a:rPr lang="en-US" sz="2000" b="1" dirty="0" smtClean="0"/>
                        <a:t>7</a:t>
                      </a:r>
                      <a:endParaRPr lang="cs-CZ" sz="2000" b="1" dirty="0"/>
                    </a:p>
                  </a:txBody>
                  <a:tcPr/>
                </a:tc>
                <a:tc>
                  <a:txBody>
                    <a:bodyPr/>
                    <a:lstStyle/>
                    <a:p>
                      <a:r>
                        <a:rPr lang="cs-CZ" sz="2000" b="1" dirty="0" smtClean="0"/>
                        <a:t>d</a:t>
                      </a:r>
                      <a:endParaRPr lang="cs-CZ" sz="2000" b="1" dirty="0"/>
                    </a:p>
                  </a:txBody>
                  <a:tcPr/>
                </a:tc>
                <a:tc>
                  <a:txBody>
                    <a:bodyPr/>
                    <a:lstStyle/>
                    <a:p>
                      <a:r>
                        <a:rPr lang="en-US" sz="2000" b="1" dirty="0" smtClean="0"/>
                        <a:t>S2462</a:t>
                      </a:r>
                      <a:endParaRPr lang="cs-CZ" sz="2000" b="1" dirty="0"/>
                    </a:p>
                  </a:txBody>
                  <a:tcPr/>
                </a:tc>
              </a:tr>
              <a:tr h="370840">
                <a:tc>
                  <a:txBody>
                    <a:bodyPr/>
                    <a:lstStyle/>
                    <a:p>
                      <a:r>
                        <a:rPr lang="en-US" sz="2000" b="1" dirty="0" smtClean="0"/>
                        <a:t>8</a:t>
                      </a:r>
                      <a:endParaRPr lang="cs-CZ" sz="2000" b="1" dirty="0"/>
                    </a:p>
                  </a:txBody>
                  <a:tcPr/>
                </a:tc>
                <a:tc>
                  <a:txBody>
                    <a:bodyPr/>
                    <a:lstStyle/>
                    <a:p>
                      <a:endParaRPr lang="cs-CZ" sz="2000" b="1" dirty="0"/>
                    </a:p>
                  </a:txBody>
                  <a:tcPr/>
                </a:tc>
                <a:tc>
                  <a:txBody>
                    <a:bodyPr/>
                    <a:lstStyle/>
                    <a:p>
                      <a:r>
                        <a:rPr lang="en-US" sz="2000" b="1" dirty="0" smtClean="0"/>
                        <a:t>S2652</a:t>
                      </a:r>
                      <a:endParaRPr lang="cs-CZ" sz="2000" b="1" dirty="0"/>
                    </a:p>
                  </a:txBody>
                  <a:tcPr/>
                </a:tc>
              </a:tr>
            </a:tbl>
          </a:graphicData>
        </a:graphic>
      </p:graphicFrame>
      <p:cxnSp>
        <p:nvCxnSpPr>
          <p:cNvPr id="8" name="Straight Arrow Connector 7"/>
          <p:cNvCxnSpPr/>
          <p:nvPr/>
        </p:nvCxnSpPr>
        <p:spPr>
          <a:xfrm>
            <a:off x="2447764" y="1916832"/>
            <a:ext cx="792088" cy="432048"/>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Boyce–</a:t>
            </a:r>
            <a:r>
              <a:rPr lang="en-US" dirty="0" err="1"/>
              <a:t>Codd</a:t>
            </a:r>
            <a:r>
              <a:rPr lang="en-US" dirty="0"/>
              <a:t> normal form</a:t>
            </a:r>
            <a:endParaRPr lang="cs-CZ" dirty="0"/>
          </a:p>
        </p:txBody>
      </p:sp>
      <p:sp>
        <p:nvSpPr>
          <p:cNvPr id="3" name="Content Placeholder 2"/>
          <p:cNvSpPr>
            <a:spLocks noGrp="1"/>
          </p:cNvSpPr>
          <p:nvPr>
            <p:ph idx="1"/>
          </p:nvPr>
        </p:nvSpPr>
        <p:spPr/>
        <p:txBody>
          <a:bodyPr>
            <a:normAutofit/>
          </a:bodyPr>
          <a:lstStyle/>
          <a:p>
            <a:pPr marL="0" indent="0">
              <a:buNone/>
            </a:pPr>
            <a:r>
              <a:rPr lang="en-US" dirty="0" smtClean="0"/>
              <a:t>A database relation (e.g. a database table) is said to meet third normal form standards if all the attributes (e.g. database columns) are functionally dependent on solely the primary key.</a:t>
            </a:r>
            <a:endParaRPr lang="en-US" dirty="0"/>
          </a:p>
        </p:txBody>
      </p:sp>
    </p:spTree>
    <p:extLst>
      <p:ext uri="{BB962C8B-B14F-4D97-AF65-F5344CB8AC3E}">
        <p14:creationId xmlns:p14="http://schemas.microsoft.com/office/powerpoint/2010/main" val="1950022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cs-CZ" dirty="0" smtClean="0"/>
              <a:t>Example not in </a:t>
            </a:r>
            <a:r>
              <a:rPr lang="cs-CZ" dirty="0" smtClean="0"/>
              <a:t>BCNF</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3068626"/>
              </p:ext>
            </p:extLst>
          </p:nvPr>
        </p:nvGraphicFramePr>
        <p:xfrm>
          <a:off x="467544" y="1304065"/>
          <a:ext cx="7920880" cy="3977640"/>
        </p:xfrm>
        <a:graphic>
          <a:graphicData uri="http://schemas.openxmlformats.org/drawingml/2006/table">
            <a:tbl>
              <a:tblPr firstRow="1" bandRow="1">
                <a:tableStyleId>{5C22544A-7EE6-4342-B048-85BDC9FD1C3A}</a:tableStyleId>
              </a:tblPr>
              <a:tblGrid>
                <a:gridCol w="1296648"/>
                <a:gridCol w="1583672"/>
                <a:gridCol w="1728192"/>
                <a:gridCol w="1656184"/>
                <a:gridCol w="1656184"/>
              </a:tblGrid>
              <a:tr h="370840">
                <a:tc>
                  <a:txBody>
                    <a:bodyPr/>
                    <a:lstStyle/>
                    <a:p>
                      <a:r>
                        <a:rPr lang="cs-CZ" sz="2300" dirty="0" smtClean="0"/>
                        <a:t>ID</a:t>
                      </a:r>
                      <a:endParaRPr lang="cs-CZ" sz="2300" dirty="0"/>
                    </a:p>
                  </a:txBody>
                  <a:tcPr/>
                </a:tc>
                <a:tc>
                  <a:txBody>
                    <a:bodyPr/>
                    <a:lstStyle/>
                    <a:p>
                      <a:r>
                        <a:rPr lang="cs-CZ" sz="2300" dirty="0" smtClean="0"/>
                        <a:t>Color</a:t>
                      </a:r>
                      <a:endParaRPr lang="cs-CZ" sz="2300" dirty="0"/>
                    </a:p>
                  </a:txBody>
                  <a:tcPr/>
                </a:tc>
                <a:tc>
                  <a:txBody>
                    <a:bodyPr/>
                    <a:lstStyle/>
                    <a:p>
                      <a:r>
                        <a:rPr lang="cs-CZ" sz="2300" dirty="0" smtClean="0"/>
                        <a:t>Width</a:t>
                      </a:r>
                      <a:endParaRPr lang="cs-CZ" sz="2300" dirty="0"/>
                    </a:p>
                  </a:txBody>
                  <a:tcPr/>
                </a:tc>
                <a:tc>
                  <a:txBody>
                    <a:bodyPr/>
                    <a:lstStyle/>
                    <a:p>
                      <a:r>
                        <a:rPr lang="cs-CZ" sz="2300" dirty="0" smtClean="0"/>
                        <a:t>Height</a:t>
                      </a:r>
                      <a:endParaRPr lang="cs-CZ" sz="2300" dirty="0"/>
                    </a:p>
                  </a:txBody>
                  <a:tcPr/>
                </a:tc>
                <a:tc>
                  <a:txBody>
                    <a:bodyPr/>
                    <a:lstStyle/>
                    <a:p>
                      <a:r>
                        <a:rPr lang="cs-CZ" sz="2300" dirty="0" smtClean="0"/>
                        <a:t>Area</a:t>
                      </a:r>
                      <a:endParaRPr lang="cs-CZ" sz="2300" dirty="0"/>
                    </a:p>
                  </a:txBody>
                  <a:tcPr/>
                </a:tc>
              </a:tr>
              <a:tr h="370840">
                <a:tc>
                  <a:txBody>
                    <a:bodyPr/>
                    <a:lstStyle/>
                    <a:p>
                      <a:r>
                        <a:rPr lang="cs-CZ" sz="2300" dirty="0" smtClean="0"/>
                        <a:t>1</a:t>
                      </a:r>
                      <a:endParaRPr lang="cs-CZ" sz="2300" dirty="0"/>
                    </a:p>
                  </a:txBody>
                  <a:tcPr/>
                </a:tc>
                <a:tc>
                  <a:txBody>
                    <a:bodyPr/>
                    <a:lstStyle/>
                    <a:p>
                      <a:r>
                        <a:rPr lang="cs-CZ" sz="2300" dirty="0" smtClean="0"/>
                        <a:t>red</a:t>
                      </a:r>
                      <a:endParaRPr lang="cs-CZ" sz="2300" dirty="0"/>
                    </a:p>
                  </a:txBody>
                  <a:tcPr/>
                </a:tc>
                <a:tc>
                  <a:txBody>
                    <a:bodyPr/>
                    <a:lstStyle/>
                    <a:p>
                      <a:r>
                        <a:rPr lang="cs-CZ" sz="2300" dirty="0" smtClean="0"/>
                        <a:t>5</a:t>
                      </a:r>
                      <a:endParaRPr lang="cs-CZ" sz="2300" dirty="0"/>
                    </a:p>
                  </a:txBody>
                  <a:tcPr/>
                </a:tc>
                <a:tc>
                  <a:txBody>
                    <a:bodyPr/>
                    <a:lstStyle/>
                    <a:p>
                      <a:r>
                        <a:rPr lang="cs-CZ" sz="2300" dirty="0" smtClean="0"/>
                        <a:t>3</a:t>
                      </a:r>
                      <a:endParaRPr lang="cs-CZ" sz="2300" dirty="0"/>
                    </a:p>
                  </a:txBody>
                  <a:tcPr/>
                </a:tc>
                <a:tc>
                  <a:txBody>
                    <a:bodyPr/>
                    <a:lstStyle/>
                    <a:p>
                      <a:r>
                        <a:rPr lang="cs-CZ" sz="2300" dirty="0" smtClean="0"/>
                        <a:t>15</a:t>
                      </a:r>
                      <a:endParaRPr lang="cs-CZ" sz="2300" dirty="0"/>
                    </a:p>
                  </a:txBody>
                  <a:tcPr/>
                </a:tc>
              </a:tr>
              <a:tr h="370840">
                <a:tc>
                  <a:txBody>
                    <a:bodyPr/>
                    <a:lstStyle/>
                    <a:p>
                      <a:r>
                        <a:rPr lang="cs-CZ" sz="2300" dirty="0" smtClean="0"/>
                        <a:t>2</a:t>
                      </a:r>
                      <a:endParaRPr lang="cs-CZ" sz="2300" dirty="0"/>
                    </a:p>
                  </a:txBody>
                  <a:tcPr/>
                </a:tc>
                <a:tc>
                  <a:txBody>
                    <a:bodyPr/>
                    <a:lstStyle/>
                    <a:p>
                      <a:r>
                        <a:rPr lang="cs-CZ" sz="2300" dirty="0" smtClean="0"/>
                        <a:t>blue</a:t>
                      </a:r>
                      <a:endParaRPr lang="cs-CZ" sz="2300" dirty="0"/>
                    </a:p>
                  </a:txBody>
                  <a:tcPr/>
                </a:tc>
                <a:tc>
                  <a:txBody>
                    <a:bodyPr/>
                    <a:lstStyle/>
                    <a:p>
                      <a:r>
                        <a:rPr lang="cs-CZ" sz="2300" dirty="0" smtClean="0"/>
                        <a:t>3</a:t>
                      </a:r>
                      <a:endParaRPr lang="cs-CZ" sz="2300" dirty="0"/>
                    </a:p>
                  </a:txBody>
                  <a:tcPr/>
                </a:tc>
                <a:tc>
                  <a:txBody>
                    <a:bodyPr/>
                    <a:lstStyle/>
                    <a:p>
                      <a:r>
                        <a:rPr lang="cs-CZ" sz="2300" dirty="0" smtClean="0"/>
                        <a:t>2</a:t>
                      </a:r>
                      <a:endParaRPr lang="cs-CZ" sz="2300" dirty="0"/>
                    </a:p>
                  </a:txBody>
                  <a:tcPr/>
                </a:tc>
                <a:tc>
                  <a:txBody>
                    <a:bodyPr/>
                    <a:lstStyle/>
                    <a:p>
                      <a:r>
                        <a:rPr lang="cs-CZ" sz="2300" dirty="0" smtClean="0"/>
                        <a:t>6</a:t>
                      </a:r>
                      <a:endParaRPr lang="cs-CZ" sz="2300" dirty="0"/>
                    </a:p>
                  </a:txBody>
                  <a:tcPr/>
                </a:tc>
              </a:tr>
              <a:tr h="370840">
                <a:tc>
                  <a:txBody>
                    <a:bodyPr/>
                    <a:lstStyle/>
                    <a:p>
                      <a:r>
                        <a:rPr lang="cs-CZ" sz="2300" dirty="0" smtClean="0"/>
                        <a:t>3</a:t>
                      </a:r>
                      <a:endParaRPr lang="cs-CZ" sz="2300" dirty="0"/>
                    </a:p>
                  </a:txBody>
                  <a:tcPr/>
                </a:tc>
                <a:tc>
                  <a:txBody>
                    <a:bodyPr/>
                    <a:lstStyle/>
                    <a:p>
                      <a:r>
                        <a:rPr lang="cs-CZ" sz="2300" dirty="0" smtClean="0"/>
                        <a:t>green</a:t>
                      </a:r>
                      <a:endParaRPr lang="cs-CZ" sz="2300" dirty="0"/>
                    </a:p>
                  </a:txBody>
                  <a:tcPr/>
                </a:tc>
                <a:tc>
                  <a:txBody>
                    <a:bodyPr/>
                    <a:lstStyle/>
                    <a:p>
                      <a:r>
                        <a:rPr lang="cs-CZ" sz="2300" dirty="0" smtClean="0"/>
                        <a:t>4</a:t>
                      </a:r>
                      <a:endParaRPr lang="cs-CZ" sz="2300" dirty="0"/>
                    </a:p>
                  </a:txBody>
                  <a:tcPr/>
                </a:tc>
                <a:tc>
                  <a:txBody>
                    <a:bodyPr/>
                    <a:lstStyle/>
                    <a:p>
                      <a:r>
                        <a:rPr lang="cs-CZ" sz="2300" dirty="0" smtClean="0"/>
                        <a:t>4</a:t>
                      </a:r>
                      <a:endParaRPr lang="cs-CZ" sz="2300" dirty="0"/>
                    </a:p>
                  </a:txBody>
                  <a:tcPr/>
                </a:tc>
                <a:tc>
                  <a:txBody>
                    <a:bodyPr/>
                    <a:lstStyle/>
                    <a:p>
                      <a:r>
                        <a:rPr lang="cs-CZ" sz="2300" dirty="0" smtClean="0"/>
                        <a:t>16</a:t>
                      </a:r>
                      <a:endParaRPr lang="cs-CZ" sz="2300" dirty="0"/>
                    </a:p>
                  </a:txBody>
                  <a:tcPr/>
                </a:tc>
              </a:tr>
              <a:tr h="370840">
                <a:tc>
                  <a:txBody>
                    <a:bodyPr/>
                    <a:lstStyle/>
                    <a:p>
                      <a:r>
                        <a:rPr lang="cs-CZ" sz="2300" dirty="0" smtClean="0"/>
                        <a:t>4</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cyan</a:t>
                      </a:r>
                      <a:endParaRPr lang="cs-CZ" sz="2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2</a:t>
                      </a:r>
                      <a:endParaRPr lang="cs-CZ" sz="2300" dirty="0" smtClean="0"/>
                    </a:p>
                  </a:txBody>
                  <a:tcPr/>
                </a:tc>
                <a:tc>
                  <a:txBody>
                    <a:bodyPr/>
                    <a:lstStyle/>
                    <a:p>
                      <a:r>
                        <a:rPr lang="cs-CZ" sz="2300" dirty="0" smtClean="0"/>
                        <a:t>8</a:t>
                      </a:r>
                      <a:endParaRPr lang="cs-CZ" sz="2300" dirty="0"/>
                    </a:p>
                  </a:txBody>
                  <a:tcPr/>
                </a:tc>
                <a:tc>
                  <a:txBody>
                    <a:bodyPr/>
                    <a:lstStyle/>
                    <a:p>
                      <a:r>
                        <a:rPr lang="cs-CZ" sz="2300" dirty="0" smtClean="0"/>
                        <a:t>16</a:t>
                      </a:r>
                      <a:endParaRPr lang="cs-CZ" sz="2300" dirty="0"/>
                    </a:p>
                  </a:txBody>
                  <a:tcPr/>
                </a:tc>
              </a:tr>
              <a:tr h="370840">
                <a:tc>
                  <a:txBody>
                    <a:bodyPr/>
                    <a:lstStyle/>
                    <a:p>
                      <a:r>
                        <a:rPr lang="cs-CZ" sz="2300" dirty="0" smtClean="0"/>
                        <a:t>5</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black</a:t>
                      </a:r>
                      <a:endParaRPr lang="cs-CZ" sz="2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7</a:t>
                      </a:r>
                      <a:endParaRPr lang="cs-CZ" sz="2300" dirty="0" smtClean="0"/>
                    </a:p>
                  </a:txBody>
                  <a:tcPr/>
                </a:tc>
                <a:tc>
                  <a:txBody>
                    <a:bodyPr/>
                    <a:lstStyle/>
                    <a:p>
                      <a:r>
                        <a:rPr lang="cs-CZ" sz="2300" dirty="0" smtClean="0"/>
                        <a:t>1</a:t>
                      </a:r>
                      <a:endParaRPr lang="cs-CZ" sz="2300" dirty="0"/>
                    </a:p>
                  </a:txBody>
                  <a:tcPr/>
                </a:tc>
                <a:tc>
                  <a:txBody>
                    <a:bodyPr/>
                    <a:lstStyle/>
                    <a:p>
                      <a:r>
                        <a:rPr lang="cs-CZ" sz="2300" dirty="0" smtClean="0"/>
                        <a:t>7</a:t>
                      </a:r>
                      <a:endParaRPr lang="cs-CZ" sz="2300" dirty="0"/>
                    </a:p>
                  </a:txBody>
                  <a:tcPr/>
                </a:tc>
              </a:tr>
              <a:tr h="370840">
                <a:tc>
                  <a:txBody>
                    <a:bodyPr/>
                    <a:lstStyle/>
                    <a:p>
                      <a:r>
                        <a:rPr lang="cs-CZ" sz="2300" dirty="0" smtClean="0"/>
                        <a:t>6</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silver</a:t>
                      </a:r>
                      <a:endParaRPr lang="cs-CZ" sz="2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1</a:t>
                      </a:r>
                      <a:endParaRPr lang="cs-CZ" sz="2300" dirty="0" smtClean="0"/>
                    </a:p>
                  </a:txBody>
                  <a:tcPr/>
                </a:tc>
                <a:tc>
                  <a:txBody>
                    <a:bodyPr/>
                    <a:lstStyle/>
                    <a:p>
                      <a:r>
                        <a:rPr lang="cs-CZ" sz="2300" dirty="0" smtClean="0"/>
                        <a:t>3</a:t>
                      </a:r>
                      <a:endParaRPr lang="cs-CZ" sz="2300" dirty="0"/>
                    </a:p>
                  </a:txBody>
                  <a:tcPr/>
                </a:tc>
                <a:tc>
                  <a:txBody>
                    <a:bodyPr/>
                    <a:lstStyle/>
                    <a:p>
                      <a:r>
                        <a:rPr lang="cs-CZ" sz="2300" dirty="0" smtClean="0"/>
                        <a:t>3</a:t>
                      </a:r>
                      <a:endParaRPr lang="cs-CZ" sz="2300" dirty="0"/>
                    </a:p>
                  </a:txBody>
                  <a:tcPr/>
                </a:tc>
              </a:tr>
              <a:tr h="370840">
                <a:tc>
                  <a:txBody>
                    <a:bodyPr/>
                    <a:lstStyle/>
                    <a:p>
                      <a:r>
                        <a:rPr lang="cs-CZ" sz="2300" dirty="0" smtClean="0"/>
                        <a:t>7</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yellow</a:t>
                      </a:r>
                      <a:endParaRPr lang="cs-CZ" sz="2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6</a:t>
                      </a:r>
                      <a:endParaRPr lang="cs-CZ" sz="2300" dirty="0" smtClean="0"/>
                    </a:p>
                  </a:txBody>
                  <a:tcPr/>
                </a:tc>
                <a:tc>
                  <a:txBody>
                    <a:bodyPr/>
                    <a:lstStyle/>
                    <a:p>
                      <a:r>
                        <a:rPr lang="cs-CZ" sz="2300" dirty="0" smtClean="0"/>
                        <a:t>4</a:t>
                      </a:r>
                      <a:endParaRPr lang="cs-CZ" sz="2300" dirty="0"/>
                    </a:p>
                  </a:txBody>
                  <a:tcPr/>
                </a:tc>
                <a:tc>
                  <a:txBody>
                    <a:bodyPr/>
                    <a:lstStyle/>
                    <a:p>
                      <a:r>
                        <a:rPr lang="cs-CZ" sz="2300" dirty="0" smtClean="0"/>
                        <a:t>24</a:t>
                      </a:r>
                      <a:endParaRPr lang="cs-CZ" sz="2300" dirty="0"/>
                    </a:p>
                  </a:txBody>
                  <a:tcPr/>
                </a:tc>
              </a:tr>
              <a:tr h="370840">
                <a:tc>
                  <a:txBody>
                    <a:bodyPr/>
                    <a:lstStyle/>
                    <a:p>
                      <a:r>
                        <a:rPr lang="cs-CZ" sz="2300" dirty="0" smtClean="0"/>
                        <a:t>8</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orange</a:t>
                      </a:r>
                      <a:endParaRPr lang="cs-CZ"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300" dirty="0" smtClean="0"/>
                        <a:t>8</a:t>
                      </a:r>
                      <a:endParaRPr lang="cs-CZ" sz="2300" dirty="0"/>
                    </a:p>
                  </a:txBody>
                  <a:tcPr/>
                </a:tc>
                <a:tc>
                  <a:txBody>
                    <a:bodyPr/>
                    <a:lstStyle/>
                    <a:p>
                      <a:r>
                        <a:rPr lang="cs-CZ" sz="2300" dirty="0" smtClean="0"/>
                        <a:t>2</a:t>
                      </a:r>
                      <a:endParaRPr lang="cs-CZ" sz="2300" dirty="0"/>
                    </a:p>
                  </a:txBody>
                  <a:tcPr/>
                </a:tc>
                <a:tc>
                  <a:txBody>
                    <a:bodyPr/>
                    <a:lstStyle/>
                    <a:p>
                      <a:r>
                        <a:rPr lang="cs-CZ" sz="2300" dirty="0" smtClean="0"/>
                        <a:t>16</a:t>
                      </a:r>
                      <a:endParaRPr lang="cs-CZ" sz="2300" dirty="0"/>
                    </a:p>
                  </a:txBody>
                  <a:tcPr/>
                </a:tc>
              </a:tr>
            </a:tbl>
          </a:graphicData>
        </a:graphic>
      </p:graphicFrame>
      <p:sp>
        <p:nvSpPr>
          <p:cNvPr id="3" name="TextBox 2"/>
          <p:cNvSpPr txBox="1"/>
          <p:nvPr/>
        </p:nvSpPr>
        <p:spPr>
          <a:xfrm>
            <a:off x="467544" y="692696"/>
            <a:ext cx="3096344" cy="584775"/>
          </a:xfrm>
          <a:prstGeom prst="rect">
            <a:avLst/>
          </a:prstGeom>
          <a:noFill/>
        </p:spPr>
        <p:txBody>
          <a:bodyPr wrap="square" rtlCol="0">
            <a:spAutoFit/>
          </a:bodyPr>
          <a:lstStyle/>
          <a:p>
            <a:r>
              <a:rPr lang="cs-CZ" sz="3200" b="1" dirty="0" smtClean="0"/>
              <a:t>Shapes</a:t>
            </a:r>
            <a:endParaRPr lang="cs-CZ" sz="3200" b="1" dirty="0"/>
          </a:p>
        </p:txBody>
      </p:sp>
      <p:sp>
        <p:nvSpPr>
          <p:cNvPr id="5" name="TextBox 4"/>
          <p:cNvSpPr txBox="1"/>
          <p:nvPr/>
        </p:nvSpPr>
        <p:spPr>
          <a:xfrm>
            <a:off x="0" y="5368155"/>
            <a:ext cx="9144000" cy="1523494"/>
          </a:xfrm>
          <a:prstGeom prst="rect">
            <a:avLst/>
          </a:prstGeom>
          <a:noFill/>
        </p:spPr>
        <p:txBody>
          <a:bodyPr wrap="square" rtlCol="0">
            <a:spAutoFit/>
          </a:bodyPr>
          <a:lstStyle/>
          <a:p>
            <a:r>
              <a:rPr lang="en-US" sz="3100" dirty="0" smtClean="0">
                <a:hlinkClick r:id="rId2"/>
              </a:rPr>
              <a:t>https://dev.mysql.com/doc/refman/8.0/</a:t>
            </a:r>
            <a:r>
              <a:rPr lang="cs-CZ" sz="3100" u="sng" dirty="0" smtClean="0"/>
              <a:t> example:</a:t>
            </a:r>
          </a:p>
          <a:p>
            <a:r>
              <a:rPr lang="en-US" sz="3100" dirty="0" smtClean="0"/>
              <a:t>CREATE </a:t>
            </a:r>
            <a:r>
              <a:rPr lang="en-US" sz="3100" dirty="0"/>
              <a:t>TABLE triangle ( </a:t>
            </a:r>
            <a:r>
              <a:rPr lang="en-US" sz="3100" dirty="0" err="1"/>
              <a:t>sidea</a:t>
            </a:r>
            <a:r>
              <a:rPr lang="en-US" sz="3100" dirty="0"/>
              <a:t> DOUBLE, </a:t>
            </a:r>
            <a:r>
              <a:rPr lang="en-US" sz="3100" dirty="0" err="1"/>
              <a:t>sideb</a:t>
            </a:r>
            <a:r>
              <a:rPr lang="en-US" sz="3100" dirty="0"/>
              <a:t> DOUBLE, </a:t>
            </a:r>
            <a:r>
              <a:rPr lang="cs-CZ" sz="3100" dirty="0" smtClean="0"/>
              <a:t/>
            </a:r>
            <a:br>
              <a:rPr lang="cs-CZ" sz="3100" dirty="0" smtClean="0"/>
            </a:br>
            <a:r>
              <a:rPr lang="en-US" sz="3100" dirty="0" err="1" smtClean="0"/>
              <a:t>sidec</a:t>
            </a:r>
            <a:r>
              <a:rPr lang="en-US" sz="3100" dirty="0" smtClean="0"/>
              <a:t> </a:t>
            </a:r>
            <a:r>
              <a:rPr lang="en-US" sz="3100" dirty="0"/>
              <a:t>DOUBLE AS (SQRT(</a:t>
            </a:r>
            <a:r>
              <a:rPr lang="en-US" sz="3100" dirty="0" err="1"/>
              <a:t>sidea</a:t>
            </a:r>
            <a:r>
              <a:rPr lang="en-US" sz="3100" dirty="0"/>
              <a:t> * </a:t>
            </a:r>
            <a:r>
              <a:rPr lang="en-US" sz="3100" dirty="0" err="1"/>
              <a:t>sidea</a:t>
            </a:r>
            <a:r>
              <a:rPr lang="en-US" sz="3100" dirty="0"/>
              <a:t> + </a:t>
            </a:r>
            <a:r>
              <a:rPr lang="en-US" sz="3100" dirty="0" err="1"/>
              <a:t>sideb</a:t>
            </a:r>
            <a:r>
              <a:rPr lang="en-US" sz="3100" dirty="0"/>
              <a:t> * </a:t>
            </a:r>
            <a:r>
              <a:rPr lang="en-US" sz="3100" dirty="0" err="1"/>
              <a:t>sideb</a:t>
            </a:r>
            <a:r>
              <a:rPr lang="en-US" sz="3100" dirty="0"/>
              <a:t>)) );</a:t>
            </a:r>
            <a:endParaRPr lang="cs-CZ" sz="3100" dirty="0"/>
          </a:p>
        </p:txBody>
      </p:sp>
    </p:spTree>
    <p:extLst>
      <p:ext uri="{BB962C8B-B14F-4D97-AF65-F5344CB8AC3E}">
        <p14:creationId xmlns:p14="http://schemas.microsoft.com/office/powerpoint/2010/main" val="3576400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cs-CZ" u="sng" dirty="0" smtClean="0">
                <a:uFill>
                  <a:solidFill>
                    <a:srgbClr val="FF0000"/>
                  </a:solidFill>
                </a:uFill>
              </a:rPr>
              <a:t>Problematic dependencies</a:t>
            </a:r>
            <a:endParaRPr lang="cs-CZ" u="sng" dirty="0">
              <a:uFill>
                <a:solidFill>
                  <a:srgbClr val="FF0000"/>
                </a:solidFill>
              </a:u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62546"/>
              </p:ext>
            </p:extLst>
          </p:nvPr>
        </p:nvGraphicFramePr>
        <p:xfrm>
          <a:off x="467544" y="1700808"/>
          <a:ext cx="6264696" cy="4114800"/>
        </p:xfrm>
        <a:graphic>
          <a:graphicData uri="http://schemas.openxmlformats.org/drawingml/2006/table">
            <a:tbl>
              <a:tblPr firstRow="1" bandRow="1">
                <a:tableStyleId>{5C22544A-7EE6-4342-B048-85BDC9FD1C3A}</a:tableStyleId>
              </a:tblPr>
              <a:tblGrid>
                <a:gridCol w="1296648"/>
                <a:gridCol w="1583672"/>
                <a:gridCol w="1872208"/>
                <a:gridCol w="1512168"/>
              </a:tblGrid>
              <a:tr h="370840">
                <a:tc>
                  <a:txBody>
                    <a:bodyPr/>
                    <a:lstStyle/>
                    <a:p>
                      <a:r>
                        <a:rPr lang="cs-CZ" sz="2400" dirty="0" smtClean="0"/>
                        <a:t>ID</a:t>
                      </a:r>
                      <a:endParaRPr lang="cs-CZ" sz="2400" dirty="0"/>
                    </a:p>
                  </a:txBody>
                  <a:tcPr/>
                </a:tc>
                <a:tc>
                  <a:txBody>
                    <a:bodyPr/>
                    <a:lstStyle/>
                    <a:p>
                      <a:r>
                        <a:rPr lang="cs-CZ" sz="2400" dirty="0" smtClean="0"/>
                        <a:t>Color</a:t>
                      </a:r>
                      <a:endParaRPr lang="cs-CZ" sz="2400" dirty="0"/>
                    </a:p>
                  </a:txBody>
                  <a:tcPr/>
                </a:tc>
                <a:tc>
                  <a:txBody>
                    <a:bodyPr/>
                    <a:lstStyle/>
                    <a:p>
                      <a:r>
                        <a:rPr lang="cs-CZ" sz="2400" dirty="0" smtClean="0"/>
                        <a:t>Type</a:t>
                      </a:r>
                      <a:endParaRPr lang="cs-CZ" sz="2400" dirty="0"/>
                    </a:p>
                  </a:txBody>
                  <a:tcPr/>
                </a:tc>
                <a:tc>
                  <a:txBody>
                    <a:bodyPr/>
                    <a:lstStyle/>
                    <a:p>
                      <a:r>
                        <a:rPr lang="cs-CZ" sz="2400" dirty="0" smtClean="0"/>
                        <a:t>Price</a:t>
                      </a:r>
                      <a:endParaRPr lang="cs-CZ" sz="2400" dirty="0"/>
                    </a:p>
                  </a:txBody>
                  <a:tcPr/>
                </a:tc>
              </a:tr>
              <a:tr h="370840">
                <a:tc>
                  <a:txBody>
                    <a:bodyPr/>
                    <a:lstStyle/>
                    <a:p>
                      <a:r>
                        <a:rPr lang="cs-CZ" sz="2400" dirty="0" smtClean="0"/>
                        <a:t>1</a:t>
                      </a:r>
                      <a:endParaRPr lang="cs-CZ" sz="2400" dirty="0"/>
                    </a:p>
                  </a:txBody>
                  <a:tcPr/>
                </a:tc>
                <a:tc>
                  <a:txBody>
                    <a:bodyPr/>
                    <a:lstStyle/>
                    <a:p>
                      <a:r>
                        <a:rPr lang="cs-CZ" sz="2400" dirty="0" smtClean="0"/>
                        <a:t>red</a:t>
                      </a:r>
                      <a:endParaRPr lang="cs-CZ" sz="2400" dirty="0"/>
                    </a:p>
                  </a:txBody>
                  <a:tcPr/>
                </a:tc>
                <a:tc>
                  <a:txBody>
                    <a:bodyPr/>
                    <a:lstStyle/>
                    <a:p>
                      <a:r>
                        <a:rPr lang="cs-CZ" sz="2400" dirty="0" smtClean="0"/>
                        <a:t>lorry</a:t>
                      </a:r>
                      <a:endParaRPr lang="cs-CZ" sz="2400" dirty="0"/>
                    </a:p>
                  </a:txBody>
                  <a:tcPr/>
                </a:tc>
                <a:tc>
                  <a:txBody>
                    <a:bodyPr/>
                    <a:lstStyle/>
                    <a:p>
                      <a:r>
                        <a:rPr lang="cs-CZ" sz="2400" b="1" dirty="0" smtClean="0"/>
                        <a:t>8</a:t>
                      </a:r>
                      <a:endParaRPr lang="cs-CZ" sz="2400" b="1" dirty="0"/>
                    </a:p>
                  </a:txBody>
                  <a:tcPr/>
                </a:tc>
              </a:tr>
              <a:tr h="370840">
                <a:tc>
                  <a:txBody>
                    <a:bodyPr/>
                    <a:lstStyle/>
                    <a:p>
                      <a:r>
                        <a:rPr lang="cs-CZ" sz="2400" dirty="0" smtClean="0"/>
                        <a:t>2</a:t>
                      </a:r>
                      <a:endParaRPr lang="cs-CZ" sz="2400" dirty="0"/>
                    </a:p>
                  </a:txBody>
                  <a:tcPr/>
                </a:tc>
                <a:tc>
                  <a:txBody>
                    <a:bodyPr/>
                    <a:lstStyle/>
                    <a:p>
                      <a:r>
                        <a:rPr lang="cs-CZ" sz="2400" dirty="0" smtClean="0"/>
                        <a:t>blue</a:t>
                      </a:r>
                      <a:endParaRPr lang="cs-CZ" sz="2400" dirty="0"/>
                    </a:p>
                  </a:txBody>
                  <a:tcPr/>
                </a:tc>
                <a:tc>
                  <a:txBody>
                    <a:bodyPr/>
                    <a:lstStyle/>
                    <a:p>
                      <a:r>
                        <a:rPr lang="cs-CZ" sz="2400" dirty="0" smtClean="0"/>
                        <a:t>car</a:t>
                      </a:r>
                      <a:endParaRPr lang="cs-CZ" sz="2400" dirty="0"/>
                    </a:p>
                  </a:txBody>
                  <a:tcPr/>
                </a:tc>
                <a:tc>
                  <a:txBody>
                    <a:bodyPr/>
                    <a:lstStyle/>
                    <a:p>
                      <a:r>
                        <a:rPr lang="cs-CZ" sz="2400" dirty="0" smtClean="0"/>
                        <a:t>5</a:t>
                      </a:r>
                      <a:endParaRPr lang="cs-CZ" sz="2400" dirty="0"/>
                    </a:p>
                  </a:txBody>
                  <a:tcPr/>
                </a:tc>
              </a:tr>
              <a:tr h="370840">
                <a:tc>
                  <a:txBody>
                    <a:bodyPr/>
                    <a:lstStyle/>
                    <a:p>
                      <a:r>
                        <a:rPr lang="cs-CZ" sz="2400" dirty="0" smtClean="0"/>
                        <a:t>3</a:t>
                      </a:r>
                      <a:endParaRPr lang="cs-CZ" sz="2400" dirty="0"/>
                    </a:p>
                  </a:txBody>
                  <a:tcPr/>
                </a:tc>
                <a:tc>
                  <a:txBody>
                    <a:bodyPr/>
                    <a:lstStyle/>
                    <a:p>
                      <a:r>
                        <a:rPr lang="cs-CZ" sz="2400" dirty="0" smtClean="0"/>
                        <a:t>white</a:t>
                      </a:r>
                      <a:endParaRPr lang="cs-CZ" sz="2400" dirty="0"/>
                    </a:p>
                  </a:txBody>
                  <a:tcPr/>
                </a:tc>
                <a:tc>
                  <a:txBody>
                    <a:bodyPr/>
                    <a:lstStyle/>
                    <a:p>
                      <a:r>
                        <a:rPr lang="cs-CZ" sz="2400" dirty="0" smtClean="0"/>
                        <a:t>lorry</a:t>
                      </a:r>
                      <a:endParaRPr lang="cs-CZ" sz="2400" dirty="0"/>
                    </a:p>
                  </a:txBody>
                  <a:tcPr/>
                </a:tc>
                <a:tc>
                  <a:txBody>
                    <a:bodyPr/>
                    <a:lstStyle/>
                    <a:p>
                      <a:r>
                        <a:rPr lang="cs-CZ" sz="2400" b="1" dirty="0" smtClean="0"/>
                        <a:t>8</a:t>
                      </a:r>
                      <a:endParaRPr lang="cs-CZ" sz="2400" b="1" dirty="0"/>
                    </a:p>
                  </a:txBody>
                  <a:tcPr/>
                </a:tc>
              </a:tr>
              <a:tr h="370840">
                <a:tc>
                  <a:txBody>
                    <a:bodyPr/>
                    <a:lstStyle/>
                    <a:p>
                      <a:r>
                        <a:rPr lang="cs-CZ" sz="2400" dirty="0" smtClean="0"/>
                        <a:t>4</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silver</a:t>
                      </a:r>
                      <a:endParaRPr lang="cs-CZ"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car</a:t>
                      </a:r>
                      <a:endParaRPr lang="cs-CZ" sz="2400" dirty="0" smtClean="0"/>
                    </a:p>
                  </a:txBody>
                  <a:tcPr/>
                </a:tc>
                <a:tc>
                  <a:txBody>
                    <a:bodyPr/>
                    <a:lstStyle/>
                    <a:p>
                      <a:r>
                        <a:rPr lang="cs-CZ" sz="2400" dirty="0" smtClean="0"/>
                        <a:t>5</a:t>
                      </a:r>
                      <a:endParaRPr lang="cs-CZ" sz="2400" dirty="0"/>
                    </a:p>
                  </a:txBody>
                  <a:tcPr/>
                </a:tc>
              </a:tr>
              <a:tr h="370840">
                <a:tc>
                  <a:txBody>
                    <a:bodyPr/>
                    <a:lstStyle/>
                    <a:p>
                      <a:r>
                        <a:rPr lang="cs-CZ" sz="2400" dirty="0" smtClean="0"/>
                        <a:t>5</a:t>
                      </a:r>
                      <a:endParaRPr lang="cs-CZ" sz="2400" dirty="0"/>
                    </a:p>
                  </a:txBody>
                  <a:tcPr/>
                </a:tc>
                <a:tc>
                  <a:txBody>
                    <a:bodyPr/>
                    <a:lstStyle/>
                    <a:p>
                      <a:r>
                        <a:rPr lang="cs-CZ" sz="2400" dirty="0" smtClean="0"/>
                        <a:t>blue</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car</a:t>
                      </a:r>
                      <a:endParaRPr lang="cs-CZ" sz="2400" dirty="0" smtClean="0"/>
                    </a:p>
                  </a:txBody>
                  <a:tcPr/>
                </a:tc>
                <a:tc>
                  <a:txBody>
                    <a:bodyPr/>
                    <a:lstStyle/>
                    <a:p>
                      <a:r>
                        <a:rPr lang="cs-CZ" sz="2400" dirty="0" smtClean="0"/>
                        <a:t>5</a:t>
                      </a:r>
                      <a:endParaRPr lang="cs-CZ" sz="2400" dirty="0"/>
                    </a:p>
                  </a:txBody>
                  <a:tcPr/>
                </a:tc>
              </a:tr>
              <a:tr h="370840">
                <a:tc>
                  <a:txBody>
                    <a:bodyPr/>
                    <a:lstStyle/>
                    <a:p>
                      <a:r>
                        <a:rPr lang="cs-CZ" sz="2400" dirty="0" smtClean="0"/>
                        <a:t>6</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silver</a:t>
                      </a:r>
                      <a:endParaRPr lang="cs-CZ"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car</a:t>
                      </a:r>
                      <a:endParaRPr lang="cs-CZ" sz="2400" dirty="0" smtClean="0"/>
                    </a:p>
                  </a:txBody>
                  <a:tcPr/>
                </a:tc>
                <a:tc>
                  <a:txBody>
                    <a:bodyPr/>
                    <a:lstStyle/>
                    <a:p>
                      <a:r>
                        <a:rPr lang="cs-CZ" sz="2400" dirty="0" smtClean="0"/>
                        <a:t>5</a:t>
                      </a:r>
                      <a:endParaRPr lang="cs-CZ" sz="2400" dirty="0"/>
                    </a:p>
                  </a:txBody>
                  <a:tcPr/>
                </a:tc>
              </a:tr>
              <a:tr h="370840">
                <a:tc>
                  <a:txBody>
                    <a:bodyPr/>
                    <a:lstStyle/>
                    <a:p>
                      <a:r>
                        <a:rPr lang="cs-CZ" sz="2400" dirty="0" smtClean="0"/>
                        <a:t>7</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red</a:t>
                      </a:r>
                      <a:endParaRPr lang="cs-CZ"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lorry</a:t>
                      </a:r>
                      <a:endParaRPr lang="cs-CZ" sz="2400" dirty="0" smtClean="0"/>
                    </a:p>
                  </a:txBody>
                  <a:tcPr/>
                </a:tc>
                <a:tc>
                  <a:txBody>
                    <a:bodyPr/>
                    <a:lstStyle/>
                    <a:p>
                      <a:r>
                        <a:rPr lang="cs-CZ" sz="2400" b="1" dirty="0" smtClean="0"/>
                        <a:t>8</a:t>
                      </a:r>
                      <a:endParaRPr lang="cs-CZ" sz="2400" b="1" dirty="0"/>
                    </a:p>
                  </a:txBody>
                  <a:tcPr/>
                </a:tc>
              </a:tr>
              <a:tr h="370840">
                <a:tc>
                  <a:txBody>
                    <a:bodyPr/>
                    <a:lstStyle/>
                    <a:p>
                      <a:r>
                        <a:rPr lang="cs-CZ" sz="2400" dirty="0" smtClean="0"/>
                        <a:t>8</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red</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lorry</a:t>
                      </a:r>
                      <a:endParaRPr lang="cs-CZ" sz="2400" dirty="0"/>
                    </a:p>
                  </a:txBody>
                  <a:tcPr/>
                </a:tc>
                <a:tc>
                  <a:txBody>
                    <a:bodyPr/>
                    <a:lstStyle/>
                    <a:p>
                      <a:r>
                        <a:rPr lang="cs-CZ" sz="2400" b="1" dirty="0" smtClean="0"/>
                        <a:t>8</a:t>
                      </a:r>
                      <a:endParaRPr lang="cs-CZ" sz="2400" b="1" dirty="0"/>
                    </a:p>
                  </a:txBody>
                  <a:tcPr/>
                </a:tc>
              </a:tr>
            </a:tbl>
          </a:graphicData>
        </a:graphic>
      </p:graphicFrame>
      <p:sp>
        <p:nvSpPr>
          <p:cNvPr id="3" name="TextBox 2"/>
          <p:cNvSpPr txBox="1"/>
          <p:nvPr/>
        </p:nvSpPr>
        <p:spPr>
          <a:xfrm>
            <a:off x="467544" y="1057091"/>
            <a:ext cx="3096344" cy="584775"/>
          </a:xfrm>
          <a:prstGeom prst="rect">
            <a:avLst/>
          </a:prstGeom>
          <a:noFill/>
        </p:spPr>
        <p:txBody>
          <a:bodyPr wrap="square" rtlCol="0">
            <a:spAutoFit/>
          </a:bodyPr>
          <a:lstStyle/>
          <a:p>
            <a:r>
              <a:rPr lang="cs-CZ" sz="3200" b="1" dirty="0" smtClean="0"/>
              <a:t>Cars</a:t>
            </a:r>
            <a:endParaRPr lang="cs-CZ" sz="3200" b="1" dirty="0"/>
          </a:p>
        </p:txBody>
      </p:sp>
    </p:spTree>
    <p:extLst>
      <p:ext uri="{BB962C8B-B14F-4D97-AF65-F5344CB8AC3E}">
        <p14:creationId xmlns:p14="http://schemas.microsoft.com/office/powerpoint/2010/main" val="115330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Database normalization</a:t>
            </a:r>
            <a:endParaRPr lang="cs-CZ" dirty="0"/>
          </a:p>
        </p:txBody>
      </p:sp>
    </p:spTree>
    <p:extLst>
      <p:ext uri="{BB962C8B-B14F-4D97-AF65-F5344CB8AC3E}">
        <p14:creationId xmlns:p14="http://schemas.microsoft.com/office/powerpoint/2010/main" val="415475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First normal form I.</a:t>
            </a:r>
            <a:endParaRPr lang="cs-CZ" dirty="0"/>
          </a:p>
        </p:txBody>
      </p:sp>
      <p:sp>
        <p:nvSpPr>
          <p:cNvPr id="3" name="Content Placeholder 2"/>
          <p:cNvSpPr>
            <a:spLocks noGrp="1"/>
          </p:cNvSpPr>
          <p:nvPr>
            <p:ph idx="1"/>
          </p:nvPr>
        </p:nvSpPr>
        <p:spPr/>
        <p:txBody>
          <a:bodyPr>
            <a:normAutofit/>
          </a:bodyPr>
          <a:lstStyle/>
          <a:p>
            <a:r>
              <a:rPr lang="en-US" dirty="0" smtClean="0"/>
              <a:t>To satisfy </a:t>
            </a:r>
            <a:r>
              <a:rPr lang="en-US" dirty="0" smtClean="0">
                <a:hlinkClick r:id="rId2" tooltip="First normal form"/>
              </a:rPr>
              <a:t>First normal form</a:t>
            </a:r>
            <a:r>
              <a:rPr lang="en-US" dirty="0" smtClean="0"/>
              <a:t>, each column of a table must have a single value. Columns which contain sets of values or nested records are not allowed. </a:t>
            </a:r>
            <a:endParaRPr lang="cs-CZ" dirty="0" smtClean="0"/>
          </a:p>
          <a:p>
            <a:r>
              <a:rPr lang="en-US" dirty="0" smtClean="0"/>
              <a:t>A relation is in first normal form if and only if no attribute domain has relations as elements. Or more informally, that no table column can have tables as values (or no repeating groups).</a:t>
            </a:r>
            <a:endParaRPr lang="cs-CZ" dirty="0"/>
          </a:p>
        </p:txBody>
      </p:sp>
    </p:spTree>
    <p:extLst>
      <p:ext uri="{BB962C8B-B14F-4D97-AF65-F5344CB8AC3E}">
        <p14:creationId xmlns:p14="http://schemas.microsoft.com/office/powerpoint/2010/main" val="411176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cs-CZ" dirty="0" smtClean="0"/>
              <a:t>Example not in 1NF</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2734754"/>
              </p:ext>
            </p:extLst>
          </p:nvPr>
        </p:nvGraphicFramePr>
        <p:xfrm>
          <a:off x="467544" y="2348880"/>
          <a:ext cx="8229600" cy="2194560"/>
        </p:xfrm>
        <a:graphic>
          <a:graphicData uri="http://schemas.openxmlformats.org/drawingml/2006/table">
            <a:tbl>
              <a:tblPr firstRow="1" bandRow="1">
                <a:tableStyleId>{5C22544A-7EE6-4342-B048-85BDC9FD1C3A}</a:tableStyleId>
              </a:tblPr>
              <a:tblGrid>
                <a:gridCol w="1645920"/>
                <a:gridCol w="1645920"/>
                <a:gridCol w="4135328"/>
                <a:gridCol w="360040"/>
                <a:gridCol w="442392"/>
              </a:tblGrid>
              <a:tr h="370840">
                <a:tc>
                  <a:txBody>
                    <a:bodyPr/>
                    <a:lstStyle/>
                    <a:p>
                      <a:r>
                        <a:rPr lang="cs-CZ" sz="2400" dirty="0" smtClean="0"/>
                        <a:t>id</a:t>
                      </a:r>
                      <a:endParaRPr lang="cs-CZ" sz="2400" dirty="0"/>
                    </a:p>
                  </a:txBody>
                  <a:tcPr/>
                </a:tc>
                <a:tc>
                  <a:txBody>
                    <a:bodyPr/>
                    <a:lstStyle/>
                    <a:p>
                      <a:r>
                        <a:rPr lang="cs-CZ" sz="2400" dirty="0" smtClean="0"/>
                        <a:t>name</a:t>
                      </a:r>
                      <a:endParaRPr lang="cs-CZ" sz="2400" dirty="0"/>
                    </a:p>
                  </a:txBody>
                  <a:tcPr/>
                </a:tc>
                <a:tc>
                  <a:txBody>
                    <a:bodyPr/>
                    <a:lstStyle/>
                    <a:p>
                      <a:r>
                        <a:rPr lang="cs-CZ" sz="2400" dirty="0" smtClean="0"/>
                        <a:t>course</a:t>
                      </a:r>
                      <a:endParaRPr lang="cs-CZ" sz="2400" dirty="0"/>
                    </a:p>
                  </a:txBody>
                  <a:tcPr/>
                </a:tc>
                <a:tc>
                  <a:txBody>
                    <a:bodyPr/>
                    <a:lstStyle/>
                    <a:p>
                      <a:endParaRPr lang="cs-CZ"/>
                    </a:p>
                  </a:txBody>
                  <a:tcPr/>
                </a:tc>
                <a:tc>
                  <a:txBody>
                    <a:bodyPr/>
                    <a:lstStyle/>
                    <a:p>
                      <a:endParaRPr lang="cs-CZ"/>
                    </a:p>
                  </a:txBody>
                  <a:tcPr/>
                </a:tc>
              </a:tr>
              <a:tr h="370840">
                <a:tc>
                  <a:txBody>
                    <a:bodyPr/>
                    <a:lstStyle/>
                    <a:p>
                      <a:r>
                        <a:rPr lang="cs-CZ" sz="2400" dirty="0" smtClean="0"/>
                        <a:t>1</a:t>
                      </a:r>
                      <a:endParaRPr lang="cs-CZ" sz="2400" dirty="0"/>
                    </a:p>
                  </a:txBody>
                  <a:tcPr/>
                </a:tc>
                <a:tc>
                  <a:txBody>
                    <a:bodyPr/>
                    <a:lstStyle/>
                    <a:p>
                      <a:r>
                        <a:rPr lang="cs-CZ" sz="2400" dirty="0" smtClean="0"/>
                        <a:t>Novak</a:t>
                      </a:r>
                      <a:endParaRPr lang="cs-CZ" sz="2400" dirty="0"/>
                    </a:p>
                  </a:txBody>
                  <a:tcPr/>
                </a:tc>
                <a:tc>
                  <a:txBody>
                    <a:bodyPr/>
                    <a:lstStyle/>
                    <a:p>
                      <a:r>
                        <a:rPr lang="en-US" sz="2400" dirty="0" smtClean="0"/>
                        <a:t>[Math],</a:t>
                      </a:r>
                      <a:r>
                        <a:rPr lang="en-US" sz="2400" baseline="0" dirty="0" smtClean="0"/>
                        <a:t> [Design], [Algorithms]</a:t>
                      </a:r>
                      <a:endParaRPr lang="cs-CZ" sz="2400" dirty="0"/>
                    </a:p>
                  </a:txBody>
                  <a:tcPr/>
                </a:tc>
                <a:tc>
                  <a:txBody>
                    <a:bodyPr/>
                    <a:lstStyle/>
                    <a:p>
                      <a:endParaRPr lang="cs-CZ"/>
                    </a:p>
                  </a:txBody>
                  <a:tcPr/>
                </a:tc>
                <a:tc>
                  <a:txBody>
                    <a:bodyPr/>
                    <a:lstStyle/>
                    <a:p>
                      <a:endParaRPr lang="cs-CZ"/>
                    </a:p>
                  </a:txBody>
                  <a:tcPr/>
                </a:tc>
              </a:tr>
              <a:tr h="370840">
                <a:tc>
                  <a:txBody>
                    <a:bodyPr/>
                    <a:lstStyle/>
                    <a:p>
                      <a:r>
                        <a:rPr lang="cs-CZ" sz="2400" dirty="0" smtClean="0"/>
                        <a:t>2</a:t>
                      </a:r>
                      <a:endParaRPr lang="cs-CZ" sz="2400" dirty="0"/>
                    </a:p>
                  </a:txBody>
                  <a:tcPr/>
                </a:tc>
                <a:tc>
                  <a:txBody>
                    <a:bodyPr/>
                    <a:lstStyle/>
                    <a:p>
                      <a:r>
                        <a:rPr lang="cs-CZ" sz="2400" dirty="0" smtClean="0"/>
                        <a:t>Dvorak</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[Design], [Technology], [Algorithms]</a:t>
                      </a:r>
                      <a:endParaRPr lang="cs-CZ" sz="2400" dirty="0" smtClean="0"/>
                    </a:p>
                  </a:txBody>
                  <a:tcPr/>
                </a:tc>
                <a:tc>
                  <a:txBody>
                    <a:bodyPr/>
                    <a:lstStyle/>
                    <a:p>
                      <a:endParaRPr lang="cs-CZ"/>
                    </a:p>
                  </a:txBody>
                  <a:tcPr/>
                </a:tc>
                <a:tc>
                  <a:txBody>
                    <a:bodyPr/>
                    <a:lstStyle/>
                    <a:p>
                      <a:endParaRPr lang="cs-CZ"/>
                    </a:p>
                  </a:txBody>
                  <a:tcPr/>
                </a:tc>
              </a:tr>
              <a:tr h="370840">
                <a:tc>
                  <a:txBody>
                    <a:bodyPr/>
                    <a:lstStyle/>
                    <a:p>
                      <a:r>
                        <a:rPr lang="cs-CZ" sz="2400" dirty="0" smtClean="0"/>
                        <a:t>3</a:t>
                      </a:r>
                      <a:endParaRPr lang="cs-CZ" sz="2400" dirty="0"/>
                    </a:p>
                  </a:txBody>
                  <a:tcPr/>
                </a:tc>
                <a:tc>
                  <a:txBody>
                    <a:bodyPr/>
                    <a:lstStyle/>
                    <a:p>
                      <a:r>
                        <a:rPr lang="cs-CZ" sz="2400" dirty="0" smtClean="0"/>
                        <a:t>Svoboda</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a:t>
                      </a:r>
                      <a:r>
                        <a:rPr lang="en-US" sz="2400" baseline="0" dirty="0" smtClean="0"/>
                        <a:t> [Design]</a:t>
                      </a:r>
                      <a:endParaRPr lang="cs-CZ" sz="2400" dirty="0"/>
                    </a:p>
                  </a:txBody>
                  <a:tcPr/>
                </a:tc>
                <a:tc>
                  <a:txBody>
                    <a:bodyPr/>
                    <a:lstStyle/>
                    <a:p>
                      <a:endParaRPr lang="cs-CZ"/>
                    </a:p>
                  </a:txBody>
                  <a:tcPr/>
                </a:tc>
                <a:tc>
                  <a:txBody>
                    <a:bodyPr/>
                    <a:lstStyle/>
                    <a:p>
                      <a:endParaRPr lang="cs-CZ" dirty="0"/>
                    </a:p>
                  </a:txBody>
                  <a:tcPr/>
                </a:tc>
              </a:tr>
            </a:tbl>
          </a:graphicData>
        </a:graphic>
      </p:graphicFrame>
    </p:spTree>
    <p:extLst>
      <p:ext uri="{BB962C8B-B14F-4D97-AF65-F5344CB8AC3E}">
        <p14:creationId xmlns:p14="http://schemas.microsoft.com/office/powerpoint/2010/main" val="162733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cs-CZ" dirty="0" smtClean="0"/>
              <a:t>Wrong solution</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3969011"/>
              </p:ext>
            </p:extLst>
          </p:nvPr>
        </p:nvGraphicFramePr>
        <p:xfrm>
          <a:off x="467544" y="2348880"/>
          <a:ext cx="8229600" cy="1828800"/>
        </p:xfrm>
        <a:graphic>
          <a:graphicData uri="http://schemas.openxmlformats.org/drawingml/2006/table">
            <a:tbl>
              <a:tblPr firstRow="1" bandRow="1">
                <a:tableStyleId>{5C22544A-7EE6-4342-B048-85BDC9FD1C3A}</a:tableStyleId>
              </a:tblPr>
              <a:tblGrid>
                <a:gridCol w="658416"/>
                <a:gridCol w="1296144"/>
                <a:gridCol w="2088232"/>
                <a:gridCol w="2160240"/>
                <a:gridCol w="2026568"/>
              </a:tblGrid>
              <a:tr h="370840">
                <a:tc>
                  <a:txBody>
                    <a:bodyPr/>
                    <a:lstStyle/>
                    <a:p>
                      <a:r>
                        <a:rPr lang="cs-CZ" sz="2400" dirty="0" smtClean="0"/>
                        <a:t>id</a:t>
                      </a:r>
                      <a:endParaRPr lang="cs-CZ" sz="2400" dirty="0"/>
                    </a:p>
                  </a:txBody>
                  <a:tcPr/>
                </a:tc>
                <a:tc>
                  <a:txBody>
                    <a:bodyPr/>
                    <a:lstStyle/>
                    <a:p>
                      <a:r>
                        <a:rPr lang="cs-CZ" sz="2400" dirty="0" smtClean="0"/>
                        <a:t>name</a:t>
                      </a:r>
                      <a:endParaRPr lang="cs-CZ" sz="2400" dirty="0"/>
                    </a:p>
                  </a:txBody>
                  <a:tcPr/>
                </a:tc>
                <a:tc>
                  <a:txBody>
                    <a:bodyPr/>
                    <a:lstStyle/>
                    <a:p>
                      <a:r>
                        <a:rPr lang="cs-CZ" sz="2400" dirty="0" smtClean="0"/>
                        <a:t>course1</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course2</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course3</a:t>
                      </a:r>
                      <a:endParaRPr lang="cs-CZ" sz="2400" dirty="0"/>
                    </a:p>
                  </a:txBody>
                  <a:tcPr/>
                </a:tc>
              </a:tr>
              <a:tr h="370840">
                <a:tc>
                  <a:txBody>
                    <a:bodyPr/>
                    <a:lstStyle/>
                    <a:p>
                      <a:r>
                        <a:rPr lang="cs-CZ" sz="2400" dirty="0" smtClean="0"/>
                        <a:t>1</a:t>
                      </a:r>
                      <a:endParaRPr lang="cs-CZ" sz="2400" dirty="0"/>
                    </a:p>
                  </a:txBody>
                  <a:tcPr/>
                </a:tc>
                <a:tc>
                  <a:txBody>
                    <a:bodyPr/>
                    <a:lstStyle/>
                    <a:p>
                      <a:r>
                        <a:rPr lang="cs-CZ" sz="2400" dirty="0" smtClean="0"/>
                        <a:t>Novak</a:t>
                      </a:r>
                      <a:endParaRPr lang="cs-CZ" sz="2400" dirty="0"/>
                    </a:p>
                  </a:txBody>
                  <a:tcPr/>
                </a:tc>
                <a:tc>
                  <a:txBody>
                    <a:bodyPr/>
                    <a:lstStyle/>
                    <a:p>
                      <a:r>
                        <a:rPr lang="en-US" sz="2400" dirty="0" smtClean="0"/>
                        <a:t>Math</a:t>
                      </a:r>
                      <a:endParaRPr lang="cs-CZ" sz="2400" dirty="0"/>
                    </a:p>
                  </a:txBody>
                  <a:tcPr/>
                </a:tc>
                <a:tc>
                  <a:txBody>
                    <a:bodyPr/>
                    <a:lstStyle/>
                    <a:p>
                      <a:r>
                        <a:rPr lang="en-US" sz="2400" baseline="0" dirty="0" smtClean="0"/>
                        <a:t>Design</a:t>
                      </a:r>
                      <a:endParaRPr lang="cs-CZ" sz="2400" dirty="0"/>
                    </a:p>
                  </a:txBody>
                  <a:tcPr/>
                </a:tc>
                <a:tc>
                  <a:txBody>
                    <a:bodyPr/>
                    <a:lstStyle/>
                    <a:p>
                      <a:r>
                        <a:rPr lang="en-US" sz="2400" baseline="0" dirty="0" smtClean="0"/>
                        <a:t>Algorithms</a:t>
                      </a:r>
                      <a:endParaRPr lang="cs-CZ" sz="2400" dirty="0"/>
                    </a:p>
                  </a:txBody>
                  <a:tcPr/>
                </a:tc>
              </a:tr>
              <a:tr h="370840">
                <a:tc>
                  <a:txBody>
                    <a:bodyPr/>
                    <a:lstStyle/>
                    <a:p>
                      <a:r>
                        <a:rPr lang="cs-CZ" sz="2400" dirty="0" smtClean="0"/>
                        <a:t>2</a:t>
                      </a:r>
                      <a:endParaRPr lang="cs-CZ" sz="2400" dirty="0"/>
                    </a:p>
                  </a:txBody>
                  <a:tcPr/>
                </a:tc>
                <a:tc>
                  <a:txBody>
                    <a:bodyPr/>
                    <a:lstStyle/>
                    <a:p>
                      <a:r>
                        <a:rPr lang="cs-CZ" sz="2400" dirty="0" smtClean="0"/>
                        <a:t>Dvorak</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Design</a:t>
                      </a:r>
                      <a:endParaRPr lang="cs-CZ" sz="2400" dirty="0" smtClean="0"/>
                    </a:p>
                  </a:txBody>
                  <a:tcPr/>
                </a:tc>
                <a:tc>
                  <a:txBody>
                    <a:bodyPr/>
                    <a:lstStyle/>
                    <a:p>
                      <a:r>
                        <a:rPr lang="en-US" sz="2400" baseline="0" dirty="0" smtClean="0"/>
                        <a:t>Technology</a:t>
                      </a:r>
                      <a:endParaRPr lang="cs-CZ" sz="2400" dirty="0"/>
                    </a:p>
                  </a:txBody>
                  <a:tcPr/>
                </a:tc>
                <a:tc>
                  <a:txBody>
                    <a:bodyPr/>
                    <a:lstStyle/>
                    <a:p>
                      <a:r>
                        <a:rPr lang="en-US" sz="2400" baseline="0" dirty="0" smtClean="0"/>
                        <a:t>Algorithms</a:t>
                      </a:r>
                      <a:endParaRPr lang="cs-CZ" sz="2400" dirty="0"/>
                    </a:p>
                  </a:txBody>
                  <a:tcPr/>
                </a:tc>
              </a:tr>
              <a:tr h="370840">
                <a:tc>
                  <a:txBody>
                    <a:bodyPr/>
                    <a:lstStyle/>
                    <a:p>
                      <a:r>
                        <a:rPr lang="cs-CZ" sz="2400" dirty="0" smtClean="0"/>
                        <a:t>3</a:t>
                      </a:r>
                      <a:endParaRPr lang="cs-CZ" sz="2400" dirty="0"/>
                    </a:p>
                  </a:txBody>
                  <a:tcPr/>
                </a:tc>
                <a:tc>
                  <a:txBody>
                    <a:bodyPr/>
                    <a:lstStyle/>
                    <a:p>
                      <a:r>
                        <a:rPr lang="cs-CZ" sz="2400" dirty="0" smtClean="0"/>
                        <a:t>Svoboda</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a:t>
                      </a:r>
                      <a:endParaRPr lang="cs-CZ" sz="2400" dirty="0"/>
                    </a:p>
                  </a:txBody>
                  <a:tcPr/>
                </a:tc>
                <a:tc>
                  <a:txBody>
                    <a:bodyPr/>
                    <a:lstStyle/>
                    <a:p>
                      <a:r>
                        <a:rPr lang="en-US" sz="2400" baseline="0" dirty="0" smtClean="0"/>
                        <a:t>Design</a:t>
                      </a:r>
                      <a:endParaRPr lang="cs-CZ" sz="2400" dirty="0"/>
                    </a:p>
                  </a:txBody>
                  <a:tcPr/>
                </a:tc>
                <a:tc>
                  <a:txBody>
                    <a:bodyPr/>
                    <a:lstStyle/>
                    <a:p>
                      <a:r>
                        <a:rPr lang="cs-CZ" sz="2400" dirty="0" smtClean="0"/>
                        <a:t>---</a:t>
                      </a:r>
                      <a:endParaRPr lang="cs-CZ" sz="2400" dirty="0"/>
                    </a:p>
                  </a:txBody>
                  <a:tcPr/>
                </a:tc>
              </a:tr>
            </a:tbl>
          </a:graphicData>
        </a:graphic>
      </p:graphicFrame>
    </p:spTree>
    <p:extLst>
      <p:ext uri="{BB962C8B-B14F-4D97-AF65-F5344CB8AC3E}">
        <p14:creationId xmlns:p14="http://schemas.microsoft.com/office/powerpoint/2010/main" val="388531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944216"/>
          </a:xfrm>
        </p:spPr>
        <p:txBody>
          <a:bodyPr>
            <a:normAutofit/>
          </a:bodyPr>
          <a:lstStyle/>
          <a:p>
            <a:r>
              <a:rPr lang="cs-CZ" sz="3600" dirty="0" smtClean="0"/>
              <a:t>Typical solution</a:t>
            </a:r>
            <a:br>
              <a:rPr lang="cs-CZ" sz="3600" dirty="0" smtClean="0"/>
            </a:br>
            <a:r>
              <a:rPr lang="cs-CZ" sz="3600" dirty="0" smtClean="0"/>
              <a:t>for old table oriented programs</a:t>
            </a:r>
            <a:br>
              <a:rPr lang="cs-CZ" sz="3600" dirty="0" smtClean="0"/>
            </a:br>
            <a:r>
              <a:rPr lang="cs-CZ" sz="3600" dirty="0" smtClean="0"/>
              <a:t>(e.g. Excel used for administration)</a:t>
            </a:r>
            <a:endParaRPr lang="cs-CZ"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6355139"/>
              </p:ext>
            </p:extLst>
          </p:nvPr>
        </p:nvGraphicFramePr>
        <p:xfrm>
          <a:off x="395536" y="2996952"/>
          <a:ext cx="8229600" cy="1950720"/>
        </p:xfrm>
        <a:graphic>
          <a:graphicData uri="http://schemas.openxmlformats.org/drawingml/2006/table">
            <a:tbl>
              <a:tblPr firstRow="1" bandRow="1">
                <a:tableStyleId>{5C22544A-7EE6-4342-B048-85BDC9FD1C3A}</a:tableStyleId>
              </a:tblPr>
              <a:tblGrid>
                <a:gridCol w="521519"/>
                <a:gridCol w="1793081"/>
                <a:gridCol w="1429816"/>
                <a:gridCol w="1440160"/>
                <a:gridCol w="1512168"/>
                <a:gridCol w="1532856"/>
              </a:tblGrid>
              <a:tr h="370840">
                <a:tc>
                  <a:txBody>
                    <a:bodyPr/>
                    <a:lstStyle/>
                    <a:p>
                      <a:r>
                        <a:rPr lang="cs-CZ" sz="2000" dirty="0" smtClean="0"/>
                        <a:t>id</a:t>
                      </a:r>
                      <a:endParaRPr lang="cs-CZ" sz="2000" dirty="0"/>
                    </a:p>
                  </a:txBody>
                  <a:tcPr/>
                </a:tc>
                <a:tc>
                  <a:txBody>
                    <a:bodyPr/>
                    <a:lstStyle/>
                    <a:p>
                      <a:r>
                        <a:rPr lang="cs-CZ" sz="2000" dirty="0" smtClean="0"/>
                        <a:t>name</a:t>
                      </a:r>
                      <a:endParaRPr lang="cs-CZ" sz="2000" dirty="0"/>
                    </a:p>
                  </a:txBody>
                  <a:tcPr/>
                </a:tc>
                <a:tc>
                  <a:txBody>
                    <a:bodyPr/>
                    <a:lstStyle/>
                    <a:p>
                      <a:r>
                        <a:rPr lang="cs-CZ" sz="2000" dirty="0" smtClean="0"/>
                        <a:t>Math</a:t>
                      </a:r>
                      <a:endParaRPr lang="cs-CZ"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smtClean="0"/>
                        <a:t>Design</a:t>
                      </a:r>
                      <a:endParaRPr lang="cs-CZ"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smtClean="0"/>
                        <a:t>Technology</a:t>
                      </a:r>
                      <a:endParaRPr lang="cs-CZ"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smtClean="0"/>
                        <a:t>Algorithms</a:t>
                      </a:r>
                      <a:endParaRPr lang="cs-CZ" sz="2000" dirty="0"/>
                    </a:p>
                  </a:txBody>
                  <a:tcPr/>
                </a:tc>
              </a:tr>
              <a:tr h="370840">
                <a:tc>
                  <a:txBody>
                    <a:bodyPr/>
                    <a:lstStyle/>
                    <a:p>
                      <a:r>
                        <a:rPr lang="cs-CZ" sz="2800" dirty="0" smtClean="0"/>
                        <a:t>1</a:t>
                      </a:r>
                      <a:endParaRPr lang="cs-CZ" sz="2800" dirty="0"/>
                    </a:p>
                  </a:txBody>
                  <a:tcPr/>
                </a:tc>
                <a:tc>
                  <a:txBody>
                    <a:bodyPr/>
                    <a:lstStyle/>
                    <a:p>
                      <a:r>
                        <a:rPr lang="cs-CZ" sz="2800" dirty="0" smtClean="0"/>
                        <a:t>Novak</a:t>
                      </a:r>
                      <a:endParaRPr lang="cs-CZ" sz="2800" dirty="0"/>
                    </a:p>
                  </a:txBody>
                  <a:tcPr/>
                </a:tc>
                <a:tc>
                  <a:txBody>
                    <a:bodyPr/>
                    <a:lstStyle/>
                    <a:p>
                      <a:r>
                        <a:rPr lang="cs-CZ" sz="2800" b="1" dirty="0" smtClean="0"/>
                        <a:t>1</a:t>
                      </a:r>
                      <a:endParaRPr lang="cs-CZ" sz="2800" b="1" dirty="0"/>
                    </a:p>
                  </a:txBody>
                  <a:tcPr/>
                </a:tc>
                <a:tc>
                  <a:txBody>
                    <a:bodyPr/>
                    <a:lstStyle/>
                    <a:p>
                      <a:r>
                        <a:rPr lang="cs-CZ" sz="2800" b="1" dirty="0" smtClean="0"/>
                        <a:t>1</a:t>
                      </a:r>
                      <a:endParaRPr lang="cs-CZ" sz="2800" b="1" dirty="0"/>
                    </a:p>
                  </a:txBody>
                  <a:tcPr/>
                </a:tc>
                <a:tc>
                  <a:txBody>
                    <a:bodyPr/>
                    <a:lstStyle/>
                    <a:p>
                      <a:r>
                        <a:rPr lang="cs-CZ" sz="2800" baseline="0" dirty="0" smtClean="0"/>
                        <a:t>0</a:t>
                      </a:r>
                      <a:endParaRPr lang="cs-CZ" sz="2800" dirty="0"/>
                    </a:p>
                  </a:txBody>
                  <a:tcPr/>
                </a:tc>
                <a:tc>
                  <a:txBody>
                    <a:bodyPr/>
                    <a:lstStyle/>
                    <a:p>
                      <a:r>
                        <a:rPr lang="cs-CZ" sz="2800" b="1" baseline="0" dirty="0" smtClean="0"/>
                        <a:t>1</a:t>
                      </a:r>
                      <a:endParaRPr lang="cs-CZ" sz="2800" b="1" dirty="0"/>
                    </a:p>
                  </a:txBody>
                  <a:tcPr/>
                </a:tc>
              </a:tr>
              <a:tr h="370840">
                <a:tc>
                  <a:txBody>
                    <a:bodyPr/>
                    <a:lstStyle/>
                    <a:p>
                      <a:r>
                        <a:rPr lang="cs-CZ" sz="2800" dirty="0" smtClean="0"/>
                        <a:t>2</a:t>
                      </a:r>
                      <a:endParaRPr lang="cs-CZ" sz="2800" dirty="0"/>
                    </a:p>
                  </a:txBody>
                  <a:tcPr/>
                </a:tc>
                <a:tc>
                  <a:txBody>
                    <a:bodyPr/>
                    <a:lstStyle/>
                    <a:p>
                      <a:r>
                        <a:rPr lang="cs-CZ" sz="2800" dirty="0" smtClean="0"/>
                        <a:t>Dvorak</a:t>
                      </a:r>
                      <a:endParaRPr lang="cs-CZ"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800" baseline="0" dirty="0" smtClean="0"/>
                        <a:t>0</a:t>
                      </a:r>
                      <a:endParaRPr lang="cs-CZ"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800" b="1" baseline="0" dirty="0" smtClean="0"/>
                        <a:t>1</a:t>
                      </a:r>
                      <a:endParaRPr lang="cs-CZ" sz="2800" b="1" dirty="0" smtClean="0"/>
                    </a:p>
                  </a:txBody>
                  <a:tcPr/>
                </a:tc>
                <a:tc>
                  <a:txBody>
                    <a:bodyPr/>
                    <a:lstStyle/>
                    <a:p>
                      <a:r>
                        <a:rPr lang="cs-CZ" sz="2800" b="1" baseline="0" dirty="0" smtClean="0"/>
                        <a:t>1</a:t>
                      </a:r>
                      <a:endParaRPr lang="cs-CZ" sz="2800" b="1" dirty="0"/>
                    </a:p>
                  </a:txBody>
                  <a:tcPr/>
                </a:tc>
                <a:tc>
                  <a:txBody>
                    <a:bodyPr/>
                    <a:lstStyle/>
                    <a:p>
                      <a:r>
                        <a:rPr lang="cs-CZ" sz="2800" b="1" baseline="0" dirty="0" smtClean="0"/>
                        <a:t>1</a:t>
                      </a:r>
                      <a:endParaRPr lang="cs-CZ" sz="2800" b="1" dirty="0"/>
                    </a:p>
                  </a:txBody>
                  <a:tcPr/>
                </a:tc>
              </a:tr>
              <a:tr h="356240">
                <a:tc>
                  <a:txBody>
                    <a:bodyPr/>
                    <a:lstStyle/>
                    <a:p>
                      <a:r>
                        <a:rPr lang="cs-CZ" sz="2800" dirty="0" smtClean="0"/>
                        <a:t>3</a:t>
                      </a:r>
                      <a:endParaRPr lang="cs-CZ" sz="2800" dirty="0"/>
                    </a:p>
                  </a:txBody>
                  <a:tcPr/>
                </a:tc>
                <a:tc>
                  <a:txBody>
                    <a:bodyPr/>
                    <a:lstStyle/>
                    <a:p>
                      <a:r>
                        <a:rPr lang="cs-CZ" sz="2800" dirty="0" smtClean="0"/>
                        <a:t>Svoboda</a:t>
                      </a:r>
                      <a:endParaRPr lang="cs-CZ"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800" b="1" dirty="0" smtClean="0"/>
                        <a:t>1</a:t>
                      </a:r>
                      <a:endParaRPr lang="cs-CZ" sz="2800" b="1" dirty="0"/>
                    </a:p>
                  </a:txBody>
                  <a:tcPr/>
                </a:tc>
                <a:tc>
                  <a:txBody>
                    <a:bodyPr/>
                    <a:lstStyle/>
                    <a:p>
                      <a:r>
                        <a:rPr lang="cs-CZ" sz="2800" b="1" dirty="0" smtClean="0"/>
                        <a:t>1</a:t>
                      </a:r>
                      <a:endParaRPr lang="cs-CZ" sz="2800" b="1" dirty="0"/>
                    </a:p>
                  </a:txBody>
                  <a:tcPr/>
                </a:tc>
                <a:tc>
                  <a:txBody>
                    <a:bodyPr/>
                    <a:lstStyle/>
                    <a:p>
                      <a:r>
                        <a:rPr lang="cs-CZ" sz="2800" baseline="0" dirty="0" smtClean="0"/>
                        <a:t>0</a:t>
                      </a:r>
                      <a:endParaRPr lang="cs-CZ" sz="2800" dirty="0"/>
                    </a:p>
                  </a:txBody>
                  <a:tcPr/>
                </a:tc>
                <a:tc>
                  <a:txBody>
                    <a:bodyPr/>
                    <a:lstStyle/>
                    <a:p>
                      <a:r>
                        <a:rPr lang="cs-CZ" sz="2800" dirty="0" smtClean="0"/>
                        <a:t>0</a:t>
                      </a:r>
                      <a:endParaRPr lang="cs-CZ" sz="2800" dirty="0"/>
                    </a:p>
                  </a:txBody>
                  <a:tcPr/>
                </a:tc>
              </a:tr>
            </a:tbl>
          </a:graphicData>
        </a:graphic>
      </p:graphicFrame>
    </p:spTree>
    <p:extLst>
      <p:ext uri="{BB962C8B-B14F-4D97-AF65-F5344CB8AC3E}">
        <p14:creationId xmlns:p14="http://schemas.microsoft.com/office/powerpoint/2010/main" val="162584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Relational solution</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3058518"/>
              </p:ext>
            </p:extLst>
          </p:nvPr>
        </p:nvGraphicFramePr>
        <p:xfrm>
          <a:off x="539552" y="2492896"/>
          <a:ext cx="3291840" cy="1584960"/>
        </p:xfrm>
        <a:graphic>
          <a:graphicData uri="http://schemas.openxmlformats.org/drawingml/2006/table">
            <a:tbl>
              <a:tblPr firstRow="1" bandRow="1">
                <a:tableStyleId>{5C22544A-7EE6-4342-B048-85BDC9FD1C3A}</a:tableStyleId>
              </a:tblPr>
              <a:tblGrid>
                <a:gridCol w="720080"/>
                <a:gridCol w="2571760"/>
              </a:tblGrid>
              <a:tr h="370840">
                <a:tc>
                  <a:txBody>
                    <a:bodyPr/>
                    <a:lstStyle/>
                    <a:p>
                      <a:r>
                        <a:rPr lang="cs-CZ" sz="2000" b="1" dirty="0" smtClean="0"/>
                        <a:t>id</a:t>
                      </a:r>
                      <a:endParaRPr lang="cs-CZ" sz="2000" b="1" dirty="0"/>
                    </a:p>
                  </a:txBody>
                  <a:tcPr/>
                </a:tc>
                <a:tc>
                  <a:txBody>
                    <a:bodyPr/>
                    <a:lstStyle/>
                    <a:p>
                      <a:r>
                        <a:rPr lang="cs-CZ" sz="2000" b="1" dirty="0" smtClean="0"/>
                        <a:t>name</a:t>
                      </a:r>
                      <a:endParaRPr lang="cs-CZ" sz="2000" b="1" dirty="0"/>
                    </a:p>
                  </a:txBody>
                  <a:tcPr/>
                </a:tc>
              </a:tr>
              <a:tr h="370840">
                <a:tc>
                  <a:txBody>
                    <a:bodyPr/>
                    <a:lstStyle/>
                    <a:p>
                      <a:r>
                        <a:rPr lang="cs-CZ" sz="2000" b="1" dirty="0" smtClean="0"/>
                        <a:t>1</a:t>
                      </a:r>
                      <a:endParaRPr lang="cs-CZ" sz="2000" b="1" dirty="0"/>
                    </a:p>
                  </a:txBody>
                  <a:tcPr/>
                </a:tc>
                <a:tc>
                  <a:txBody>
                    <a:bodyPr/>
                    <a:lstStyle/>
                    <a:p>
                      <a:r>
                        <a:rPr lang="cs-CZ" sz="2000" b="1" dirty="0" smtClean="0"/>
                        <a:t>Novak</a:t>
                      </a:r>
                      <a:endParaRPr lang="cs-CZ" sz="2000" b="1" dirty="0"/>
                    </a:p>
                  </a:txBody>
                  <a:tcPr/>
                </a:tc>
              </a:tr>
              <a:tr h="370840">
                <a:tc>
                  <a:txBody>
                    <a:bodyPr/>
                    <a:lstStyle/>
                    <a:p>
                      <a:r>
                        <a:rPr lang="cs-CZ" sz="2000" b="1" dirty="0" smtClean="0"/>
                        <a:t>2</a:t>
                      </a:r>
                      <a:endParaRPr lang="cs-CZ" sz="2000" b="1" dirty="0"/>
                    </a:p>
                  </a:txBody>
                  <a:tcPr/>
                </a:tc>
                <a:tc>
                  <a:txBody>
                    <a:bodyPr/>
                    <a:lstStyle/>
                    <a:p>
                      <a:r>
                        <a:rPr lang="cs-CZ" sz="2000" b="1" dirty="0" smtClean="0"/>
                        <a:t>Dvorak</a:t>
                      </a:r>
                      <a:endParaRPr lang="cs-CZ" sz="2000" b="1" dirty="0"/>
                    </a:p>
                  </a:txBody>
                  <a:tcPr/>
                </a:tc>
              </a:tr>
              <a:tr h="370840">
                <a:tc>
                  <a:txBody>
                    <a:bodyPr/>
                    <a:lstStyle/>
                    <a:p>
                      <a:r>
                        <a:rPr lang="cs-CZ" sz="2000" b="1" dirty="0" smtClean="0"/>
                        <a:t>3</a:t>
                      </a:r>
                      <a:endParaRPr lang="cs-CZ" sz="2000" b="1" dirty="0"/>
                    </a:p>
                  </a:txBody>
                  <a:tcPr/>
                </a:tc>
                <a:tc>
                  <a:txBody>
                    <a:bodyPr/>
                    <a:lstStyle/>
                    <a:p>
                      <a:r>
                        <a:rPr lang="cs-CZ" sz="2000" b="1" dirty="0" smtClean="0"/>
                        <a:t>Svoboda</a:t>
                      </a:r>
                      <a:endParaRPr lang="cs-CZ" sz="2000" b="1"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131673829"/>
              </p:ext>
            </p:extLst>
          </p:nvPr>
        </p:nvGraphicFramePr>
        <p:xfrm>
          <a:off x="5580112" y="2564904"/>
          <a:ext cx="2880320" cy="3566160"/>
        </p:xfrm>
        <a:graphic>
          <a:graphicData uri="http://schemas.openxmlformats.org/drawingml/2006/table">
            <a:tbl>
              <a:tblPr firstRow="1" bandRow="1">
                <a:tableStyleId>{5C22544A-7EE6-4342-B048-85BDC9FD1C3A}</a:tableStyleId>
              </a:tblPr>
              <a:tblGrid>
                <a:gridCol w="1656184"/>
                <a:gridCol w="1224136"/>
              </a:tblGrid>
              <a:tr h="370840">
                <a:tc>
                  <a:txBody>
                    <a:bodyPr/>
                    <a:lstStyle/>
                    <a:p>
                      <a:r>
                        <a:rPr lang="cs-CZ" sz="2000" b="1" dirty="0" smtClean="0"/>
                        <a:t>course</a:t>
                      </a:r>
                      <a:endParaRPr lang="cs-CZ" sz="2000" b="1" dirty="0"/>
                    </a:p>
                  </a:txBody>
                  <a:tcPr/>
                </a:tc>
                <a:tc>
                  <a:txBody>
                    <a:bodyPr/>
                    <a:lstStyle/>
                    <a:p>
                      <a:r>
                        <a:rPr lang="cs-CZ" sz="2000" b="1" dirty="0" smtClean="0"/>
                        <a:t>student</a:t>
                      </a:r>
                      <a:endParaRPr lang="cs-CZ" sz="2000" b="1" dirty="0"/>
                    </a:p>
                  </a:txBody>
                  <a:tcPr/>
                </a:tc>
              </a:tr>
              <a:tr h="370840">
                <a:tc>
                  <a:txBody>
                    <a:bodyPr/>
                    <a:lstStyle/>
                    <a:p>
                      <a:r>
                        <a:rPr lang="en-US" sz="2000" b="1" dirty="0" smtClean="0"/>
                        <a:t>Math</a:t>
                      </a:r>
                      <a:endParaRPr lang="cs-CZ" sz="2000" b="1" dirty="0"/>
                    </a:p>
                  </a:txBody>
                  <a:tcPr/>
                </a:tc>
                <a:tc>
                  <a:txBody>
                    <a:bodyPr/>
                    <a:lstStyle/>
                    <a:p>
                      <a:r>
                        <a:rPr lang="cs-CZ" sz="2000" b="1" dirty="0" smtClean="0"/>
                        <a:t>1</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Math</a:t>
                      </a:r>
                      <a:endParaRPr lang="cs-CZ" sz="2000" b="1" dirty="0" smtClean="0"/>
                    </a:p>
                  </a:txBody>
                  <a:tcPr/>
                </a:tc>
                <a:tc>
                  <a:txBody>
                    <a:bodyPr/>
                    <a:lstStyle/>
                    <a:p>
                      <a:r>
                        <a:rPr lang="cs-CZ" sz="2000" b="1" dirty="0" smtClean="0"/>
                        <a:t>3</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Design</a:t>
                      </a:r>
                      <a:endParaRPr lang="cs-CZ" sz="2000" b="1" dirty="0" smtClean="0"/>
                    </a:p>
                  </a:txBody>
                  <a:tcPr/>
                </a:tc>
                <a:tc>
                  <a:txBody>
                    <a:bodyPr/>
                    <a:lstStyle/>
                    <a:p>
                      <a:r>
                        <a:rPr lang="cs-CZ" sz="2000" b="1" dirty="0" smtClean="0"/>
                        <a:t>1</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Design</a:t>
                      </a:r>
                      <a:endParaRPr lang="cs-CZ" sz="2000" b="1" dirty="0"/>
                    </a:p>
                  </a:txBody>
                  <a:tcPr/>
                </a:tc>
                <a:tc>
                  <a:txBody>
                    <a:bodyPr/>
                    <a:lstStyle/>
                    <a:p>
                      <a:r>
                        <a:rPr lang="cs-CZ" sz="2000" b="1" dirty="0" smtClean="0"/>
                        <a:t>2</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Design</a:t>
                      </a:r>
                      <a:endParaRPr lang="cs-CZ" sz="2000" b="1" dirty="0"/>
                    </a:p>
                  </a:txBody>
                  <a:tcPr/>
                </a:tc>
                <a:tc>
                  <a:txBody>
                    <a:bodyPr/>
                    <a:lstStyle/>
                    <a:p>
                      <a:r>
                        <a:rPr lang="cs-CZ" sz="2000" b="1" dirty="0" smtClean="0"/>
                        <a:t>3</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Technology</a:t>
                      </a:r>
                      <a:endParaRPr lang="cs-CZ" sz="2000" b="1" dirty="0"/>
                    </a:p>
                  </a:txBody>
                  <a:tcPr/>
                </a:tc>
                <a:tc>
                  <a:txBody>
                    <a:bodyPr/>
                    <a:lstStyle/>
                    <a:p>
                      <a:r>
                        <a:rPr lang="cs-CZ" sz="2000" b="1" dirty="0" smtClean="0"/>
                        <a:t>2</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Algorithms</a:t>
                      </a:r>
                      <a:endParaRPr lang="cs-CZ" sz="2000" b="1" dirty="0"/>
                    </a:p>
                  </a:txBody>
                  <a:tcPr/>
                </a:tc>
                <a:tc>
                  <a:txBody>
                    <a:bodyPr/>
                    <a:lstStyle/>
                    <a:p>
                      <a:r>
                        <a:rPr lang="cs-CZ" sz="2000" b="1" dirty="0" smtClean="0"/>
                        <a:t>1</a:t>
                      </a:r>
                      <a:endParaRPr lang="cs-CZ" sz="20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Algorithms</a:t>
                      </a:r>
                      <a:endParaRPr lang="cs-CZ" sz="2000" b="1" dirty="0"/>
                    </a:p>
                  </a:txBody>
                  <a:tcPr/>
                </a:tc>
                <a:tc>
                  <a:txBody>
                    <a:bodyPr/>
                    <a:lstStyle/>
                    <a:p>
                      <a:r>
                        <a:rPr lang="cs-CZ" sz="2000" b="1" dirty="0" smtClean="0"/>
                        <a:t>2</a:t>
                      </a:r>
                      <a:endParaRPr lang="cs-CZ" sz="2000" b="1" dirty="0"/>
                    </a:p>
                  </a:txBody>
                  <a:tcPr/>
                </a:tc>
              </a:tr>
            </a:tbl>
          </a:graphicData>
        </a:graphic>
      </p:graphicFrame>
      <p:cxnSp>
        <p:nvCxnSpPr>
          <p:cNvPr id="7" name="Curved Connector 6"/>
          <p:cNvCxnSpPr/>
          <p:nvPr/>
        </p:nvCxnSpPr>
        <p:spPr>
          <a:xfrm flipV="1">
            <a:off x="3851920" y="1628800"/>
            <a:ext cx="1944216" cy="1440160"/>
          </a:xfrm>
          <a:prstGeom prst="curvedConnector3">
            <a:avLst>
              <a:gd name="adj1" fmla="val 50000"/>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0" name="Arc 9"/>
          <p:cNvSpPr/>
          <p:nvPr/>
        </p:nvSpPr>
        <p:spPr>
          <a:xfrm>
            <a:off x="3635896" y="1628800"/>
            <a:ext cx="4176464" cy="1872208"/>
          </a:xfrm>
          <a:prstGeom prst="arc">
            <a:avLst>
              <a:gd name="adj1" fmla="val 16200000"/>
              <a:gd name="adj2" fmla="val 21573602"/>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88531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First normal form II.</a:t>
            </a:r>
            <a:br>
              <a:rPr lang="cs-CZ" dirty="0" smtClean="0"/>
            </a:br>
            <a:r>
              <a:rPr lang="cs-CZ" dirty="0" smtClean="0"/>
              <a:t>(for relations, according C.J. Date)</a:t>
            </a:r>
            <a:endParaRPr lang="cs-CZ"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There's no top-to-bottom ordering to the rows.</a:t>
            </a:r>
          </a:p>
          <a:p>
            <a:pPr marL="514350" indent="-514350">
              <a:buFont typeface="+mj-lt"/>
              <a:buAutoNum type="arabicPeriod"/>
            </a:pPr>
            <a:r>
              <a:rPr lang="en-US" dirty="0"/>
              <a:t>There's no left-to-right ordering to the columns.</a:t>
            </a:r>
          </a:p>
          <a:p>
            <a:pPr marL="514350" indent="-514350">
              <a:buFont typeface="+mj-lt"/>
              <a:buAutoNum type="arabicPeriod"/>
            </a:pPr>
            <a:r>
              <a:rPr lang="en-US" dirty="0"/>
              <a:t>There are no duplicate rows.</a:t>
            </a:r>
          </a:p>
          <a:p>
            <a:pPr marL="514350" indent="-514350">
              <a:buFont typeface="+mj-lt"/>
              <a:buAutoNum type="arabicPeriod"/>
            </a:pPr>
            <a:r>
              <a:rPr lang="en-US" dirty="0"/>
              <a:t>Every row-and-column intersection contains exactly one value from the applicable domain (and nothing else).</a:t>
            </a:r>
          </a:p>
          <a:p>
            <a:pPr marL="514350" indent="-514350">
              <a:buFont typeface="+mj-lt"/>
              <a:buAutoNum type="arabicPeriod"/>
            </a:pPr>
            <a:r>
              <a:rPr lang="en-US" dirty="0"/>
              <a:t>All columns are regular [i.e. rows have no hidden components such as row IDs, object IDs, or hidden timestamps].</a:t>
            </a:r>
          </a:p>
        </p:txBody>
      </p:sp>
      <p:sp>
        <p:nvSpPr>
          <p:cNvPr id="4" name="Rounded Rectangular Callout 3"/>
          <p:cNvSpPr/>
          <p:nvPr/>
        </p:nvSpPr>
        <p:spPr>
          <a:xfrm>
            <a:off x="7092280" y="5870397"/>
            <a:ext cx="1728192" cy="638780"/>
          </a:xfrm>
          <a:prstGeom prst="wedgeRoundRectCallout">
            <a:avLst>
              <a:gd name="adj1" fmla="val -227879"/>
              <a:gd name="adj2" fmla="val -339677"/>
              <a:gd name="adj3" fmla="val 16667"/>
            </a:avLst>
          </a:prstGeom>
          <a:solidFill>
            <a:srgbClr val="FFC637">
              <a:alpha val="43000"/>
            </a:srgb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tx1"/>
                </a:solidFill>
              </a:rPr>
              <a:t>„Null“ - ? </a:t>
            </a:r>
            <a:endParaRPr lang="cs-CZ" sz="2400" dirty="0">
              <a:solidFill>
                <a:schemeClr val="tx1"/>
              </a:solidFill>
            </a:endParaRPr>
          </a:p>
        </p:txBody>
      </p:sp>
    </p:spTree>
    <p:extLst>
      <p:ext uri="{BB962C8B-B14F-4D97-AF65-F5344CB8AC3E}">
        <p14:creationId xmlns:p14="http://schemas.microsoft.com/office/powerpoint/2010/main" val="387946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cs-CZ" dirty="0" smtClean="0"/>
              <a:t>Example not in 1NF</a:t>
            </a:r>
            <a:endParaRPr lang="cs-C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2666719"/>
              </p:ext>
            </p:extLst>
          </p:nvPr>
        </p:nvGraphicFramePr>
        <p:xfrm>
          <a:off x="1259632" y="1700808"/>
          <a:ext cx="6192688" cy="2773680"/>
        </p:xfrm>
        <a:graphic>
          <a:graphicData uri="http://schemas.openxmlformats.org/drawingml/2006/table">
            <a:tbl>
              <a:tblPr firstRow="1" bandRow="1">
                <a:tableStyleId>{5C22544A-7EE6-4342-B048-85BDC9FD1C3A}</a:tableStyleId>
              </a:tblPr>
              <a:tblGrid>
                <a:gridCol w="1514791"/>
                <a:gridCol w="1817749"/>
                <a:gridCol w="1590531"/>
                <a:gridCol w="1269617"/>
              </a:tblGrid>
              <a:tr h="370840">
                <a:tc>
                  <a:txBody>
                    <a:bodyPr/>
                    <a:lstStyle/>
                    <a:p>
                      <a:r>
                        <a:rPr lang="cs-CZ" sz="2000" dirty="0" smtClean="0"/>
                        <a:t>family name</a:t>
                      </a:r>
                      <a:endParaRPr lang="cs-CZ" sz="2000" dirty="0"/>
                    </a:p>
                  </a:txBody>
                  <a:tcPr/>
                </a:tc>
                <a:tc>
                  <a:txBody>
                    <a:bodyPr/>
                    <a:lstStyle/>
                    <a:p>
                      <a:r>
                        <a:rPr lang="cs-CZ" sz="2000" dirty="0" smtClean="0"/>
                        <a:t>first name</a:t>
                      </a:r>
                      <a:endParaRPr lang="cs-CZ" sz="2000" dirty="0"/>
                    </a:p>
                  </a:txBody>
                  <a:tcPr/>
                </a:tc>
                <a:tc>
                  <a:txBody>
                    <a:bodyPr/>
                    <a:lstStyle/>
                    <a:p>
                      <a:r>
                        <a:rPr lang="cs-CZ" sz="2000" dirty="0" smtClean="0"/>
                        <a:t>department</a:t>
                      </a:r>
                      <a:endParaRPr lang="cs-CZ" sz="2000" dirty="0"/>
                    </a:p>
                  </a:txBody>
                  <a:tcPr/>
                </a:tc>
                <a:tc>
                  <a:txBody>
                    <a:bodyPr/>
                    <a:lstStyle/>
                    <a:p>
                      <a:r>
                        <a:rPr lang="cs-CZ" sz="2000" dirty="0" smtClean="0"/>
                        <a:t>faculty</a:t>
                      </a:r>
                      <a:endParaRPr lang="cs-CZ" sz="2000" dirty="0"/>
                    </a:p>
                  </a:txBody>
                  <a:tcPr/>
                </a:tc>
              </a:tr>
              <a:tr h="370840">
                <a:tc>
                  <a:txBody>
                    <a:bodyPr/>
                    <a:lstStyle/>
                    <a:p>
                      <a:r>
                        <a:rPr lang="cs-CZ" sz="2000" b="1" dirty="0" smtClean="0"/>
                        <a:t>Novak</a:t>
                      </a:r>
                      <a:endParaRPr lang="cs-CZ" sz="2000" b="1" dirty="0"/>
                    </a:p>
                  </a:txBody>
                  <a:tcPr/>
                </a:tc>
                <a:tc>
                  <a:txBody>
                    <a:bodyPr/>
                    <a:lstStyle/>
                    <a:p>
                      <a:r>
                        <a:rPr lang="cs-CZ" sz="2000" b="1" dirty="0" smtClean="0"/>
                        <a:t>Jaroslav</a:t>
                      </a:r>
                      <a:endParaRPr lang="cs-CZ" sz="2000" b="1" dirty="0"/>
                    </a:p>
                  </a:txBody>
                  <a:tcPr/>
                </a:tc>
                <a:tc>
                  <a:txBody>
                    <a:bodyPr/>
                    <a:lstStyle/>
                    <a:p>
                      <a:r>
                        <a:rPr lang="cs-CZ" sz="2000" b="1" dirty="0" smtClean="0"/>
                        <a:t>12114</a:t>
                      </a:r>
                      <a:endParaRPr lang="cs-CZ" sz="2000" b="1" dirty="0"/>
                    </a:p>
                  </a:txBody>
                  <a:tcPr/>
                </a:tc>
                <a:tc>
                  <a:txBody>
                    <a:bodyPr/>
                    <a:lstStyle/>
                    <a:p>
                      <a:r>
                        <a:rPr lang="cs-CZ" sz="2000" b="1" dirty="0" smtClean="0"/>
                        <a:t>FME</a:t>
                      </a:r>
                      <a:endParaRPr lang="cs-CZ" sz="2000" b="1" dirty="0"/>
                    </a:p>
                  </a:txBody>
                  <a:tcPr/>
                </a:tc>
              </a:tr>
              <a:tr h="370840">
                <a:tc>
                  <a:txBody>
                    <a:bodyPr/>
                    <a:lstStyle/>
                    <a:p>
                      <a:r>
                        <a:rPr lang="cs-CZ" sz="2000" b="1" dirty="0" smtClean="0"/>
                        <a:t>Novak</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Lukas</a:t>
                      </a:r>
                    </a:p>
                  </a:txBody>
                  <a:tcPr/>
                </a:tc>
                <a:tc>
                  <a:txBody>
                    <a:bodyPr/>
                    <a:lstStyle/>
                    <a:p>
                      <a:r>
                        <a:rPr lang="cs-CZ" sz="2000" b="1" dirty="0" smtClean="0"/>
                        <a:t>12114</a:t>
                      </a:r>
                      <a:endParaRPr lang="cs-CZ" sz="2000" b="1" dirty="0"/>
                    </a:p>
                  </a:txBody>
                  <a:tcPr/>
                </a:tc>
                <a:tc>
                  <a:txBody>
                    <a:bodyPr/>
                    <a:lstStyle/>
                    <a:p>
                      <a:r>
                        <a:rPr lang="cs-CZ" sz="2000" b="1" dirty="0" smtClean="0"/>
                        <a:t>FME</a:t>
                      </a:r>
                      <a:endParaRPr lang="cs-CZ" sz="2000" b="1" dirty="0"/>
                    </a:p>
                  </a:txBody>
                  <a:tcPr/>
                </a:tc>
              </a:tr>
              <a:tr h="370840">
                <a:tc>
                  <a:txBody>
                    <a:bodyPr/>
                    <a:lstStyle/>
                    <a:p>
                      <a:r>
                        <a:rPr lang="cs-CZ" sz="2000" b="1" dirty="0" smtClean="0"/>
                        <a:t>Novak</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Martin</a:t>
                      </a:r>
                      <a:endParaRPr lang="cs-CZ" sz="2000" b="1" dirty="0"/>
                    </a:p>
                  </a:txBody>
                  <a:tcPr/>
                </a:tc>
                <a:tc>
                  <a:txBody>
                    <a:bodyPr/>
                    <a:lstStyle/>
                    <a:p>
                      <a:r>
                        <a:rPr lang="cs-CZ" sz="2000" b="1" dirty="0" smtClean="0"/>
                        <a:t>12114</a:t>
                      </a:r>
                      <a:endParaRPr lang="cs-CZ" sz="2000" b="1" dirty="0"/>
                    </a:p>
                  </a:txBody>
                  <a:tcPr/>
                </a:tc>
                <a:tc>
                  <a:txBody>
                    <a:bodyPr/>
                    <a:lstStyle/>
                    <a:p>
                      <a:r>
                        <a:rPr lang="cs-CZ" sz="2000" b="1" dirty="0" smtClean="0"/>
                        <a:t>FME</a:t>
                      </a:r>
                      <a:endParaRPr lang="cs-CZ" sz="2000" b="1" dirty="0"/>
                    </a:p>
                  </a:txBody>
                  <a:tcPr/>
                </a:tc>
              </a:tr>
              <a:tr h="370840">
                <a:tc>
                  <a:txBody>
                    <a:bodyPr/>
                    <a:lstStyle/>
                    <a:p>
                      <a:r>
                        <a:rPr lang="cs-CZ" sz="2000" b="1" dirty="0" smtClean="0"/>
                        <a:t>Novak</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Martin</a:t>
                      </a:r>
                      <a:endParaRPr lang="cs-CZ" sz="2000" b="1" dirty="0"/>
                    </a:p>
                  </a:txBody>
                  <a:tcPr/>
                </a:tc>
                <a:tc>
                  <a:txBody>
                    <a:bodyPr/>
                    <a:lstStyle/>
                    <a:p>
                      <a:r>
                        <a:rPr lang="cs-CZ" sz="2000" b="1" dirty="0" smtClean="0"/>
                        <a:t>12137</a:t>
                      </a:r>
                      <a:endParaRPr lang="cs-CZ" sz="2000" b="1" dirty="0"/>
                    </a:p>
                  </a:txBody>
                  <a:tcPr/>
                </a:tc>
                <a:tc>
                  <a:txBody>
                    <a:bodyPr/>
                    <a:lstStyle/>
                    <a:p>
                      <a:r>
                        <a:rPr lang="cs-CZ" sz="2000" b="1" dirty="0" smtClean="0"/>
                        <a:t>FME</a:t>
                      </a:r>
                      <a:endParaRPr lang="cs-CZ" sz="2000" b="1" dirty="0"/>
                    </a:p>
                  </a:txBody>
                  <a:tcPr/>
                </a:tc>
              </a:tr>
              <a:tr h="370840">
                <a:tc>
                  <a:txBody>
                    <a:bodyPr/>
                    <a:lstStyle/>
                    <a:p>
                      <a:r>
                        <a:rPr lang="cs-CZ" sz="2000" b="1" dirty="0" smtClean="0"/>
                        <a:t>Novak</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Zdenek</a:t>
                      </a:r>
                      <a:endParaRPr lang="cs-CZ" sz="2000" b="1" dirty="0"/>
                    </a:p>
                  </a:txBody>
                  <a:tcPr/>
                </a:tc>
                <a:tc>
                  <a:txBody>
                    <a:bodyPr/>
                    <a:lstStyle/>
                    <a:p>
                      <a:r>
                        <a:rPr lang="cs-CZ" sz="2000" b="1" dirty="0" smtClean="0"/>
                        <a:t>12114</a:t>
                      </a:r>
                      <a:endParaRPr lang="cs-CZ" sz="2000" b="1" dirty="0"/>
                    </a:p>
                  </a:txBody>
                  <a:tcPr/>
                </a:tc>
                <a:tc>
                  <a:txBody>
                    <a:bodyPr/>
                    <a:lstStyle/>
                    <a:p>
                      <a:r>
                        <a:rPr lang="cs-CZ" sz="2000" b="1" dirty="0" smtClean="0"/>
                        <a:t>FME</a:t>
                      </a:r>
                      <a:endParaRPr lang="cs-CZ" sz="2000" b="1" dirty="0"/>
                    </a:p>
                  </a:txBody>
                  <a:tcPr/>
                </a:tc>
              </a:tr>
              <a:tr h="370840">
                <a:tc>
                  <a:txBody>
                    <a:bodyPr/>
                    <a:lstStyle/>
                    <a:p>
                      <a:r>
                        <a:rPr lang="cs-CZ" sz="2000" b="1" dirty="0" smtClean="0"/>
                        <a:t>Novak</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Zdenek</a:t>
                      </a:r>
                      <a:endParaRPr lang="cs-CZ" sz="2000" b="1" dirty="0"/>
                    </a:p>
                  </a:txBody>
                  <a:tcPr/>
                </a:tc>
                <a:tc>
                  <a:txBody>
                    <a:bodyPr/>
                    <a:lstStyle/>
                    <a:p>
                      <a:r>
                        <a:rPr lang="cs-CZ" sz="2000" b="1" dirty="0" smtClean="0"/>
                        <a:t>12114</a:t>
                      </a:r>
                      <a:endParaRPr lang="cs-CZ" sz="2000" b="1" dirty="0"/>
                    </a:p>
                  </a:txBody>
                  <a:tcPr/>
                </a:tc>
                <a:tc>
                  <a:txBody>
                    <a:bodyPr/>
                    <a:lstStyle/>
                    <a:p>
                      <a:r>
                        <a:rPr lang="cs-CZ" sz="2000" b="1" dirty="0" smtClean="0"/>
                        <a:t>FME</a:t>
                      </a:r>
                      <a:endParaRPr lang="cs-CZ" sz="2000" b="1" dirty="0"/>
                    </a:p>
                  </a:txBody>
                  <a:tcPr/>
                </a:tc>
              </a:tr>
            </a:tbl>
          </a:graphicData>
        </a:graphic>
      </p:graphicFrame>
      <p:sp>
        <p:nvSpPr>
          <p:cNvPr id="6" name="Rounded Rectangular Callout 5"/>
          <p:cNvSpPr/>
          <p:nvPr/>
        </p:nvSpPr>
        <p:spPr>
          <a:xfrm>
            <a:off x="2843808" y="5598532"/>
            <a:ext cx="5472608" cy="638780"/>
          </a:xfrm>
          <a:prstGeom prst="wedgeRoundRectCallout">
            <a:avLst>
              <a:gd name="adj1" fmla="val -63268"/>
              <a:gd name="adj2" fmla="val -205618"/>
              <a:gd name="adj3" fmla="val 16667"/>
            </a:avLst>
          </a:prstGeom>
          <a:solidFill>
            <a:srgbClr val="FFE197"/>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tx1"/>
                </a:solidFill>
              </a:rPr>
              <a:t>Two persons cannot be distinguished</a:t>
            </a:r>
            <a:endParaRPr lang="cs-CZ" sz="2400" dirty="0">
              <a:solidFill>
                <a:schemeClr val="tx1"/>
              </a:solidFill>
            </a:endParaRPr>
          </a:p>
        </p:txBody>
      </p:sp>
      <p:sp>
        <p:nvSpPr>
          <p:cNvPr id="7" name="Rounded Rectangle 6"/>
          <p:cNvSpPr/>
          <p:nvPr/>
        </p:nvSpPr>
        <p:spPr>
          <a:xfrm>
            <a:off x="1107998" y="3573016"/>
            <a:ext cx="6624736" cy="1008112"/>
          </a:xfrm>
          <a:prstGeom prst="roundRect">
            <a:avLst/>
          </a:prstGeom>
          <a:noFill/>
          <a:ln w="38100">
            <a:solidFill>
              <a:srgbClr val="FF0000">
                <a:alpha val="43000"/>
              </a:srgbClr>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9342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852</Words>
  <Application>Microsoft Office PowerPoint</Application>
  <PresentationFormat>On-screen Show (4:3)</PresentationFormat>
  <Paragraphs>408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Insertion, update, deletion anomaly</vt:lpstr>
      <vt:lpstr>Database normalization</vt:lpstr>
      <vt:lpstr>First normal form I.</vt:lpstr>
      <vt:lpstr>Example not in 1NF</vt:lpstr>
      <vt:lpstr>Wrong solution</vt:lpstr>
      <vt:lpstr>Typical solution for old table oriented programs (e.g. Excel used for administration)</vt:lpstr>
      <vt:lpstr>Relational solution</vt:lpstr>
      <vt:lpstr>First normal form II. (for relations, according C.J. Date)</vt:lpstr>
      <vt:lpstr>Example not in 1NF</vt:lpstr>
      <vt:lpstr>Second normal form</vt:lpstr>
      <vt:lpstr>Example not in 2NF</vt:lpstr>
      <vt:lpstr>Third normal form</vt:lpstr>
      <vt:lpstr>Example not in 3NF</vt:lpstr>
      <vt:lpstr>Example in 3NF</vt:lpstr>
      <vt:lpstr>Boyce–Codd normal form</vt:lpstr>
      <vt:lpstr>Example not in BCNF</vt:lpstr>
      <vt:lpstr>Problematic dependencies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normalization</dc:title>
  <dc:creator>Hlaváč</dc:creator>
  <cp:lastModifiedBy>Hlaváč</cp:lastModifiedBy>
  <cp:revision>17</cp:revision>
  <dcterms:created xsi:type="dcterms:W3CDTF">2022-03-23T21:30:41Z</dcterms:created>
  <dcterms:modified xsi:type="dcterms:W3CDTF">2022-03-28T20:33:30Z</dcterms:modified>
</cp:coreProperties>
</file>